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8" r:id="rId2"/>
    <p:sldId id="269" r:id="rId3"/>
    <p:sldId id="287" r:id="rId4"/>
    <p:sldId id="288" r:id="rId5"/>
    <p:sldId id="289" r:id="rId6"/>
    <p:sldId id="290" r:id="rId7"/>
    <p:sldId id="291" r:id="rId8"/>
    <p:sldId id="293" r:id="rId9"/>
    <p:sldId id="300" r:id="rId10"/>
    <p:sldId id="294" r:id="rId11"/>
    <p:sldId id="295" r:id="rId12"/>
    <p:sldId id="298" r:id="rId13"/>
    <p:sldId id="301" r:id="rId14"/>
    <p:sldId id="302" r:id="rId15"/>
    <p:sldId id="305" r:id="rId16"/>
    <p:sldId id="303" r:id="rId17"/>
    <p:sldId id="304" r:id="rId18"/>
    <p:sldId id="307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663E"/>
    <a:srgbClr val="F9D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07"/>
    <p:restoredTop sz="77713"/>
  </p:normalViewPr>
  <p:slideViewPr>
    <p:cSldViewPr snapToGrid="0">
      <p:cViewPr varScale="1">
        <p:scale>
          <a:sx n="52" d="100"/>
          <a:sy n="52" d="100"/>
        </p:scale>
        <p:origin x="22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25667-B9B2-6444-8462-4787474813AE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48502-749A-7640-A976-29864DD340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08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498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BAB83-7D89-1D17-20A2-CEFEBEB1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F3BFD32-43FE-07AB-E763-12A2D6D51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60303B-D2B6-0054-6BEF-EF416316E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200" dirty="0">
              <a:latin typeface="Montserrat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F9B4A1-A8D5-C5E4-9ADC-95F194026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052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68200-339F-6771-C3DB-4AD521EAE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D6944E-2BEB-3D08-BEB3-6D582EB08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C75DBF-7BE9-2C0E-D8FC-CE284F654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200" dirty="0">
              <a:latin typeface="Montserrat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0549D3-5382-5BBE-B896-3EE3A12E6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550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52B82-51CE-ABAA-D083-C5F254618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6DC6C1A-235A-B120-2519-DB611C0FF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6E8691-A89B-E57C-7905-A12DDABDC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200" dirty="0">
              <a:latin typeface="Montserrat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79F178-ED8B-1F2A-CEC3-54023F448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546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6AEF7-3D39-FECB-5BE2-C0C62E051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6038EF-2633-B43A-5DE4-53D985656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E778F8E-2B17-2A96-0714-9F5A22079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" pitchFamily="2" charset="77"/>
              </a:rPr>
              <a:t>Improve Soil Health: Through nutrient cycling and reduced erosion.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dirty="0">
                <a:latin typeface="Montserrat" pitchFamily="2" charset="77"/>
              </a:rPr>
              <a:t>Regulate Hydrological Cycles</a:t>
            </a:r>
            <a:r>
              <a:rPr lang="en-GB" sz="1200" dirty="0">
                <a:latin typeface="Montserrat" pitchFamily="2" charset="77"/>
              </a:rPr>
              <a:t>: Enhancing water infiltration and reducing runoff.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dirty="0">
                <a:latin typeface="Montserrat" pitchFamily="2" charset="77"/>
              </a:rPr>
              <a:t>Promote Plant Diversity</a:t>
            </a:r>
            <a:r>
              <a:rPr lang="en-GB" sz="1200" dirty="0">
                <a:latin typeface="Montserrat" pitchFamily="2" charset="77"/>
              </a:rPr>
              <a:t>: Creating diverse habitats.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dirty="0">
                <a:latin typeface="Montserrat" pitchFamily="2" charset="77"/>
              </a:rPr>
              <a:t>Support Livelihoods</a:t>
            </a:r>
            <a:r>
              <a:rPr lang="en-GB" sz="1200" dirty="0">
                <a:latin typeface="Montserrat" pitchFamily="2" charset="77"/>
              </a:rPr>
              <a:t>: Diversifying income sources and enhancing food security.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13B2ED-DD9B-C48C-5C8A-4D5B47241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665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A59CE-E65E-889A-5241-1D02DAEAB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378E058-B904-5828-FF7B-595292E65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C3366DB-22FC-D939-C3C5-7B6FE3010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CA4D26-6703-9525-EE80-0113A862A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010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993DE-ADBE-6012-02F0-17228556A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8F0E82-18A9-313D-8382-51D3FC4FD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7C29CE9-F9C6-3806-42C0-25F909BF5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200" dirty="0">
              <a:latin typeface="Montserrat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1B3BF0-3518-8CA7-5995-040AAE331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3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E3525-2342-4344-5329-00C58A58D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567192A-5DAA-2202-33E2-C5EA09AEF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F150999-0159-2EDE-1BB0-2C2FB621F2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81D0D2-BAA0-5746-8F28-097621409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370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9E307-0E07-6315-4CA9-1F18ED83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2404576-6624-1E00-9A9F-4AC9FADCC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4F3D07-EC8B-8679-11F2-EE2B3B35E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9F2328-CF53-E571-5624-A7BDF118B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01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F080C-56B7-F57A-5B23-12A6FEE4A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01D50F-DE1D-A6B3-629E-394DE850F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DE8285-677D-00CA-3D05-5B44B9006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6DB4D1-FB01-1DEF-65C2-92C60E4EA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30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72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075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5E6DB-326C-59EC-18BA-BDFCFF60A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BC9285-0E62-B431-DCD7-63A3E22D6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020FDBC-5460-B26A-8674-FCD2A8AAB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4B055B-4A07-7EE5-61DD-2F9894D15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729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79A01-4BC9-8974-E59E-E8D68A11F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8ECB36-23B4-0A06-1CE7-4D26EC493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E0C10D8-DD8F-3902-1457-D077951F6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EA2E75-883B-B65F-B562-3D4F30418E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092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0F90-C748-9CA3-64F7-B16B7A1FD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3E2B28E-B03D-6334-69D4-1A202CADC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F640AF1-7769-551C-0BD2-FA62DEFA6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" pitchFamily="2" charset="77"/>
              </a:rPr>
              <a:t>Maintaining Natural Forest Structure and Composition: Promoting diverse age classes, species richness, and structural complexity.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" pitchFamily="2" charset="77"/>
              </a:rPr>
              <a:t>Protecting Key Habitats and Rare/Endangered Species: Establishing protected areas, buffer zones, and implementing targeted conservation measures.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" pitchFamily="2" charset="77"/>
              </a:rPr>
              <a:t>Minimizing Disturbance: Employing low-impact harvesting techniques and reducing soil compaction.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" pitchFamily="2" charset="77"/>
              </a:rPr>
              <a:t>Controlling Invasive Alien Species: Preventing their introduction and managing existing populations.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" pitchFamily="2" charset="77"/>
              </a:rPr>
              <a:t>Promoting Natural Regeneration: </a:t>
            </a:r>
            <a:r>
              <a:rPr lang="en-GB" sz="1200" dirty="0" err="1">
                <a:latin typeface="Montserrat" pitchFamily="2" charset="77"/>
              </a:rPr>
              <a:t>Favoring</a:t>
            </a:r>
            <a:r>
              <a:rPr lang="en-GB" sz="1200" dirty="0">
                <a:latin typeface="Montserrat" pitchFamily="2" charset="77"/>
              </a:rPr>
              <a:t> natural processes for forest renewal.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E9DEDA-7661-69DA-743A-07B42517F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784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Black </a:t>
            </a:r>
            <a:r>
              <a:rPr lang="fr-FR" dirty="0" err="1"/>
              <a:t>forest</a:t>
            </a:r>
            <a:r>
              <a:rPr lang="fr-FR" dirty="0"/>
              <a:t> (</a:t>
            </a:r>
            <a:r>
              <a:rPr lang="fr-FR" dirty="0" err="1"/>
              <a:t>laurus</a:t>
            </a:r>
            <a:r>
              <a:rPr lang="fr-FR" dirty="0"/>
              <a:t> </a:t>
            </a:r>
            <a:r>
              <a:rPr lang="fr-FR" dirty="0" err="1"/>
              <a:t>nobilis</a:t>
            </a:r>
            <a:r>
              <a:rPr lang="fr-FR" dirty="0"/>
              <a:t>): 20 sampling plots </a:t>
            </a:r>
            <a:r>
              <a:rPr lang="fr-FR" dirty="0" err="1"/>
              <a:t>covering</a:t>
            </a:r>
            <a:r>
              <a:rPr lang="fr-FR" dirty="0"/>
              <a:t> all the </a:t>
            </a:r>
            <a:r>
              <a:rPr lang="fr-FR" dirty="0" err="1"/>
              <a:t>variability</a:t>
            </a:r>
            <a:r>
              <a:rPr lang="fr-FR" dirty="0"/>
              <a:t> of the </a:t>
            </a:r>
            <a:r>
              <a:rPr lang="fr-FR" dirty="0" err="1"/>
              <a:t>forest</a:t>
            </a:r>
            <a:r>
              <a:rPr lang="fr-FR" dirty="0"/>
              <a:t> </a:t>
            </a:r>
            <a:r>
              <a:rPr lang="fr-FR" dirty="0" err="1"/>
              <a:t>density</a:t>
            </a:r>
            <a:r>
              <a:rPr lang="fr-FR" dirty="0"/>
              <a:t>, </a:t>
            </a:r>
            <a:r>
              <a:rPr lang="fr-FR" dirty="0" err="1"/>
              <a:t>forest</a:t>
            </a:r>
            <a:r>
              <a:rPr lang="fr-FR" dirty="0"/>
              <a:t> </a:t>
            </a:r>
            <a:r>
              <a:rPr lang="fr-FR" dirty="0" err="1"/>
              <a:t>age</a:t>
            </a:r>
            <a:r>
              <a:rPr lang="fr-FR" dirty="0"/>
              <a:t> and structure and the </a:t>
            </a:r>
            <a:r>
              <a:rPr lang="fr-FR" dirty="0" err="1"/>
              <a:t>physical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.</a:t>
            </a:r>
          </a:p>
          <a:p>
            <a:endParaRPr lang="fr-FR" dirty="0"/>
          </a:p>
          <a:p>
            <a:pPr>
              <a:buNone/>
            </a:pPr>
            <a:r>
              <a:rPr lang="fr-FR" dirty="0"/>
              <a:t>MU1 objectif </a:t>
            </a:r>
            <a:r>
              <a:rPr lang="fr-FR" dirty="0" err="1"/>
              <a:t>is</a:t>
            </a:r>
            <a:r>
              <a:rPr lang="fr-FR" dirty="0"/>
              <a:t> to have a mixed bay </a:t>
            </a:r>
            <a:r>
              <a:rPr lang="fr-FR" dirty="0" err="1"/>
              <a:t>laurel</a:t>
            </a:r>
            <a:r>
              <a:rPr lang="fr-FR" dirty="0"/>
              <a:t> and </a:t>
            </a:r>
            <a:r>
              <a:rPr lang="fr-FR" dirty="0" err="1"/>
              <a:t>wood</a:t>
            </a:r>
            <a:r>
              <a:rPr lang="fr-FR" dirty="0"/>
              <a:t> production -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Thinning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pruning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laurel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leaves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by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removing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10%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annually</a:t>
            </a:r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Canopy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density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beyond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70%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while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diameter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reached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10cm 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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regeneration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cut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which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clear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cutting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conducted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Since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community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wishes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to exploit non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wood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forest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products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such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as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laurel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essential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oil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leaves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clear-cutting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stage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depends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on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diameter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optional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because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regeneration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laurel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already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existing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understory</a:t>
            </a:r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8502-749A-7640-A976-29864DD3405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659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418BB-9D71-47F1-192D-9D313274D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18C2EC-7849-14A1-A1E9-1DF760969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E59A69B-294E-2B87-FFCB-EEAB60BD9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200" dirty="0">
              <a:latin typeface="Montserrat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8B0C3E-2C67-49FB-FADD-1308DCA6D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02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4EF97-F8E4-6ECB-A3D0-C0EBA28B3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63D1A9B-EC5A-92EC-28C0-547C30959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E4D925D-BC9A-75B0-2639-27CF05704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200" dirty="0">
              <a:latin typeface="Montserrat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C873D1-E3A6-33C3-7A5C-229BFE195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44DD-3271-9B46-8A1B-553626E20DD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70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A908E-B0CA-41FF-26C4-3E935D5DB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2BB550-D011-3F10-FB48-3B2C96A7A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6E2939-CE04-6717-DB06-D9D0F6746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C13F13-E412-06EC-C4E5-D9B6EDB9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2E4E2C-090C-F739-91B2-FA25D448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17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8789D-9642-BBA8-AAE4-7708CDF6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E87179-DD1A-8D60-6F3C-BF1A6F1F1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E01432-1EE7-3A8F-AA20-7A512EAE4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A4B303-CA81-88C8-5A00-145DCFEB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97916-DCF7-9C25-41F5-262F086C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6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031C3D0-1F7F-DB5E-CA8E-D14DD0E8D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D39177-B5B6-EA86-BE36-47C415A00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6CA855-D7C7-440F-F821-72D1E2FA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D3AFCC-BD46-79CF-0690-4E0E9FFE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39A0B8-5FB0-5FB9-7F52-D46EA75B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19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673911-7691-C14D-B77F-C5370891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0EFFE-A591-8A6E-CC45-0F6EC657D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536564-073E-1A91-2DB0-60C79C76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49B96D-47B4-57B4-1617-70509160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7F6E02-B671-C05D-B739-5688426B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58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EF23D-6B69-5B67-41AA-D6DEEC2E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D61D3A-A16E-6D78-F9F3-4B7497D28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09B966-56AF-BAB8-F90C-309A8F47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A7E638-B48A-7233-14DB-A59EDF29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E8338E-7B1A-CDCA-7A19-22F667A2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28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BD666-4295-10BB-FA8C-0EE222D92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E43A9E-9E6C-852F-FDDE-486BC7E5A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3EA3C5-5596-E51B-3047-4D2D2FDFF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7D265A-E158-67E2-2B19-5C0E7519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969542-9ADC-3BAB-22DC-0E726EB4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BA1EC6-F3E5-A53F-A3E4-1B7C33B9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15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60CB4-4D59-1528-2C76-C022E0E6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580B84-0D77-C119-C20B-BCF6F38A4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DCD18F-B775-5961-68ED-3C13C2647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368650-7EF9-AC8B-0DDE-BFC2A566B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5A81415-EF48-6288-1BB0-872189F116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4DDF46-E7A8-590A-5046-CFB1B27D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95295B-82B7-F1CD-3994-487331889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CC1F48A-B692-C3DE-0EFC-488AE631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4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A6BC57-B727-40CF-1A1A-A1C5E7B7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A1E2FF-C2F7-1247-D822-BC5B0CAA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85AF37-C988-7D42-7FDB-6D6DF7C1D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15C82F-ABC1-A1F4-2883-814E71E74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48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35CFE0-3D77-E513-9A52-A3D47845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BE4EF3A-060D-5125-FB25-31D67048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B584A4-39CE-5469-E35A-B71A7EDD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767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4B47DF-33C2-A60D-C9CD-306509A9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BDD3E9-94F6-747B-2E51-C70802643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66A2B1-3FC7-A5FA-35C7-49D7D2B2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EE01D-091D-DB97-2250-FFBE5F53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AA491A-9E0A-6589-D3DF-0B6CEE7FE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5205AF-D53F-77B5-A6A1-56BD36EF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6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9A144B-D71B-280F-4912-1A7154C9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FDEA9D9-91EB-1C2A-6807-2C7B3D822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293F91-3E9D-01C0-4E9D-D7CC65B65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06DF0A-5AB3-3FF9-45F6-5B7F581AA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04FF46-AD08-8933-227E-6631E1CB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24EA3D-2419-8C3B-793C-74F5EEF1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61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1E772EB-3F63-7353-1921-B35A2EED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AD5D67-361A-5341-0C4F-D9EC82DED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5D70E1-A554-3C35-A179-0ED5244DC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65EB2F-9A36-754B-AAC1-D01125801EA4}" type="datetimeFigureOut">
              <a:rPr lang="fr-FR" smtClean="0"/>
              <a:t>08/04/2025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FA3853-921C-5977-7CD9-CF48C7902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DEF5E4-E65B-55E7-34AB-16C27BD5F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CD266C-B2BC-8C49-A03C-965FF831B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23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5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43049"/>
            <a:ext cx="12192000" cy="6335397"/>
          </a:xfrm>
          <a:custGeom>
            <a:avLst/>
            <a:gdLst/>
            <a:ahLst/>
            <a:cxnLst/>
            <a:rect l="l" t="t" r="r" b="b"/>
            <a:pathLst>
              <a:path w="18288000" h="12199620">
                <a:moveTo>
                  <a:pt x="0" y="0"/>
                </a:moveTo>
                <a:lnTo>
                  <a:pt x="18288000" y="0"/>
                </a:lnTo>
                <a:lnTo>
                  <a:pt x="18288000" y="12199620"/>
                </a:lnTo>
                <a:lnTo>
                  <a:pt x="0" y="121996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1931326" y="1543050"/>
            <a:ext cx="8329350" cy="3771900"/>
            <a:chOff x="0" y="0"/>
            <a:chExt cx="4226374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26374" cy="1913890"/>
            </a:xfrm>
            <a:custGeom>
              <a:avLst/>
              <a:gdLst/>
              <a:ahLst/>
              <a:cxnLst/>
              <a:rect l="l" t="t" r="r" b="b"/>
              <a:pathLst>
                <a:path w="4226374" h="1913890">
                  <a:moveTo>
                    <a:pt x="0" y="0"/>
                  </a:moveTo>
                  <a:lnTo>
                    <a:pt x="4226374" y="0"/>
                  </a:lnTo>
                  <a:lnTo>
                    <a:pt x="422637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07779" y="1543050"/>
            <a:ext cx="682475" cy="3771900"/>
            <a:chOff x="0" y="0"/>
            <a:chExt cx="346293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6293" cy="1913890"/>
            </a:xfrm>
            <a:custGeom>
              <a:avLst/>
              <a:gdLst/>
              <a:ahLst/>
              <a:cxnLst/>
              <a:rect l="l" t="t" r="r" b="b"/>
              <a:pathLst>
                <a:path w="346293" h="1913890">
                  <a:moveTo>
                    <a:pt x="0" y="0"/>
                  </a:moveTo>
                  <a:lnTo>
                    <a:pt x="346293" y="0"/>
                  </a:lnTo>
                  <a:lnTo>
                    <a:pt x="34629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37357" y="1543050"/>
            <a:ext cx="507188" cy="3771900"/>
            <a:chOff x="0" y="0"/>
            <a:chExt cx="257351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7351" cy="1913890"/>
            </a:xfrm>
            <a:custGeom>
              <a:avLst/>
              <a:gdLst/>
              <a:ahLst/>
              <a:cxnLst/>
              <a:rect l="l" t="t" r="r" b="b"/>
              <a:pathLst>
                <a:path w="257351" h="1913890">
                  <a:moveTo>
                    <a:pt x="0" y="0"/>
                  </a:moveTo>
                  <a:lnTo>
                    <a:pt x="257351" y="0"/>
                  </a:lnTo>
                  <a:lnTo>
                    <a:pt x="25735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891649" y="1543050"/>
            <a:ext cx="300351" cy="3771900"/>
            <a:chOff x="0" y="0"/>
            <a:chExt cx="15240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2400" cy="1913890"/>
            </a:xfrm>
            <a:custGeom>
              <a:avLst/>
              <a:gdLst/>
              <a:ahLst/>
              <a:cxnLst/>
              <a:rect l="l" t="t" r="r" b="b"/>
              <a:pathLst>
                <a:path w="152400" h="1913890">
                  <a:moveTo>
                    <a:pt x="0" y="0"/>
                  </a:moveTo>
                  <a:lnTo>
                    <a:pt x="152400" y="0"/>
                  </a:lnTo>
                  <a:lnTo>
                    <a:pt x="15240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101747" y="1543050"/>
            <a:ext cx="682475" cy="3771900"/>
            <a:chOff x="0" y="0"/>
            <a:chExt cx="346293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6293" cy="1913890"/>
            </a:xfrm>
            <a:custGeom>
              <a:avLst/>
              <a:gdLst/>
              <a:ahLst/>
              <a:cxnLst/>
              <a:rect l="l" t="t" r="r" b="b"/>
              <a:pathLst>
                <a:path w="346293" h="1913890">
                  <a:moveTo>
                    <a:pt x="0" y="0"/>
                  </a:moveTo>
                  <a:lnTo>
                    <a:pt x="346293" y="0"/>
                  </a:lnTo>
                  <a:lnTo>
                    <a:pt x="34629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447454" y="1543050"/>
            <a:ext cx="507188" cy="3771900"/>
            <a:chOff x="0" y="0"/>
            <a:chExt cx="257351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7351" cy="1913890"/>
            </a:xfrm>
            <a:custGeom>
              <a:avLst/>
              <a:gdLst/>
              <a:ahLst/>
              <a:cxnLst/>
              <a:rect l="l" t="t" r="r" b="b"/>
              <a:pathLst>
                <a:path w="257351" h="1913890">
                  <a:moveTo>
                    <a:pt x="0" y="0"/>
                  </a:moveTo>
                  <a:lnTo>
                    <a:pt x="257351" y="0"/>
                  </a:lnTo>
                  <a:lnTo>
                    <a:pt x="25735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0" y="1543050"/>
            <a:ext cx="300351" cy="3771900"/>
            <a:chOff x="0" y="0"/>
            <a:chExt cx="15240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2400" cy="1913890"/>
            </a:xfrm>
            <a:custGeom>
              <a:avLst/>
              <a:gdLst/>
              <a:ahLst/>
              <a:cxnLst/>
              <a:rect l="l" t="t" r="r" b="b"/>
              <a:pathLst>
                <a:path w="152400" h="1913890">
                  <a:moveTo>
                    <a:pt x="0" y="0"/>
                  </a:moveTo>
                  <a:lnTo>
                    <a:pt x="152400" y="0"/>
                  </a:lnTo>
                  <a:lnTo>
                    <a:pt x="15240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8169440" y="174802"/>
            <a:ext cx="3648657" cy="1368247"/>
          </a:xfrm>
          <a:custGeom>
            <a:avLst/>
            <a:gdLst/>
            <a:ahLst/>
            <a:cxnLst/>
            <a:rect l="l" t="t" r="r" b="b"/>
            <a:pathLst>
              <a:path w="5472986" h="2052370">
                <a:moveTo>
                  <a:pt x="0" y="0"/>
                </a:moveTo>
                <a:lnTo>
                  <a:pt x="5472986" y="0"/>
                </a:lnTo>
                <a:lnTo>
                  <a:pt x="5472986" y="2052370"/>
                </a:lnTo>
                <a:lnTo>
                  <a:pt x="0" y="205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8" name="TextBox 18"/>
          <p:cNvSpPr txBox="1"/>
          <p:nvPr/>
        </p:nvSpPr>
        <p:spPr>
          <a:xfrm>
            <a:off x="1941351" y="1796005"/>
            <a:ext cx="8329351" cy="2412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4"/>
              </a:lnSpc>
              <a:spcBef>
                <a:spcPct val="0"/>
              </a:spcBef>
            </a:pPr>
            <a:r>
              <a:rPr lang="en-US" sz="4596" b="1" dirty="0">
                <a:solidFill>
                  <a:srgbClr val="FFFFFF"/>
                </a:solidFill>
                <a:latin typeface="Montserrat Ultra-Bold"/>
              </a:rPr>
              <a:t> Agriculture, pastoralism, and forest management in plant conservation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5063" y="4461608"/>
            <a:ext cx="912187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Ultra-Bold"/>
              </a:rPr>
              <a:t>Joelle Salameh, Program Manager at the AIFM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35063" y="4791482"/>
            <a:ext cx="9121875" cy="38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  <a:spcBef>
                <a:spcPct val="0"/>
              </a:spcBef>
            </a:pPr>
            <a:r>
              <a:rPr lang="en-US" sz="2263" dirty="0">
                <a:solidFill>
                  <a:srgbClr val="FFFFFF"/>
                </a:solidFill>
                <a:latin typeface="Montserrat Ultra-Bold"/>
              </a:rPr>
              <a:t>Limassol, 8 April 2025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96A9ED7-3764-7910-BED2-24EBA5FEE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71" y="102797"/>
            <a:ext cx="3978592" cy="13137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1E4B8-9CA1-6182-0356-48642BE36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33FDD84-A965-C0FB-3C8B-8EC64CB85872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B9D421-85A3-EF4E-D814-25E519B998E9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272647AF-9E3C-A2CB-41B5-484437AFBEA5}"/>
              </a:ext>
            </a:extLst>
          </p:cNvPr>
          <p:cNvSpPr txBox="1">
            <a:spLocks/>
          </p:cNvSpPr>
          <p:nvPr/>
        </p:nvSpPr>
        <p:spPr>
          <a:xfrm>
            <a:off x="2506041" y="530773"/>
            <a:ext cx="7484725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10663E"/>
                </a:solidFill>
                <a:latin typeface="Montserrat" pitchFamily="2" charset="77"/>
                <a:cs typeface="Calibri"/>
              </a:rPr>
              <a:t>StrategyMedFor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DE81CD-DBED-C80C-F00B-0B33887D9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774" y="2690821"/>
            <a:ext cx="8459226" cy="34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9;p38">
            <a:extLst>
              <a:ext uri="{FF2B5EF4-FFF2-40B4-BE49-F238E27FC236}">
                <a16:creationId xmlns:a16="http://schemas.microsoft.com/office/drawing/2014/main" id="{82B725A5-D09E-5782-682A-7D0D67088FC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300" y="6091891"/>
            <a:ext cx="1397022" cy="54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0;p38">
            <a:extLst>
              <a:ext uri="{FF2B5EF4-FFF2-40B4-BE49-F238E27FC236}">
                <a16:creationId xmlns:a16="http://schemas.microsoft.com/office/drawing/2014/main" id="{404D388F-49D0-A820-EC0C-FB3CF0A93DEE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292" y="6119710"/>
            <a:ext cx="2011213" cy="54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1;p38">
            <a:extLst>
              <a:ext uri="{FF2B5EF4-FFF2-40B4-BE49-F238E27FC236}">
                <a16:creationId xmlns:a16="http://schemas.microsoft.com/office/drawing/2014/main" id="{3CBFBC34-FBCC-82A2-9E31-5E7BD5A3CED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249" y="5985778"/>
            <a:ext cx="817520" cy="75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3;p38">
            <a:extLst>
              <a:ext uri="{FF2B5EF4-FFF2-40B4-BE49-F238E27FC236}">
                <a16:creationId xmlns:a16="http://schemas.microsoft.com/office/drawing/2014/main" id="{58ABBB04-77C7-BDA0-A4AD-EFAB702E7345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040" y="6134530"/>
            <a:ext cx="638450" cy="56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5;p38">
            <a:extLst>
              <a:ext uri="{FF2B5EF4-FFF2-40B4-BE49-F238E27FC236}">
                <a16:creationId xmlns:a16="http://schemas.microsoft.com/office/drawing/2014/main" id="{0E5AB3B0-0DBC-8A04-B1BF-E66A19F6C698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098" y="6059994"/>
            <a:ext cx="716613" cy="56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96;p38">
            <a:extLst>
              <a:ext uri="{FF2B5EF4-FFF2-40B4-BE49-F238E27FC236}">
                <a16:creationId xmlns:a16="http://schemas.microsoft.com/office/drawing/2014/main" id="{498BB3A9-4417-496E-9993-64544B73DD43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881" y="6134529"/>
            <a:ext cx="1491204" cy="56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 descr="Une image contenant plein air, herbe, nuage, paysage&#10;&#10;Le contenu généré par l’IA peut être incorrect.">
            <a:extLst>
              <a:ext uri="{FF2B5EF4-FFF2-40B4-BE49-F238E27FC236}">
                <a16:creationId xmlns:a16="http://schemas.microsoft.com/office/drawing/2014/main" id="{CA59E25D-DEA3-237F-68FA-E1B4131FD1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40" y="1196825"/>
            <a:ext cx="3455272" cy="44983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4DF40E-8C7C-6059-F977-81F2033B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5116" y="5994220"/>
            <a:ext cx="723471" cy="7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6446268-31A0-6C08-C04C-F13D1489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5220" y="-49245"/>
            <a:ext cx="3702106" cy="15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0AEC47E6-ACDE-E0C5-8B6D-85F0E00F7F71}"/>
              </a:ext>
            </a:extLst>
          </p:cNvPr>
          <p:cNvSpPr txBox="1"/>
          <p:nvPr/>
        </p:nvSpPr>
        <p:spPr>
          <a:xfrm>
            <a:off x="3944678" y="1400089"/>
            <a:ext cx="7957381" cy="1158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GB" sz="1600" dirty="0">
                <a:latin typeface="Montserrat" pitchFamily="2" charset="77"/>
              </a:rPr>
              <a:t>Sustainable Management of Mediterranean Forests (SMMF) requires a framework that integrates </a:t>
            </a:r>
            <a:r>
              <a:rPr lang="en-GB" sz="1600" b="1" dirty="0">
                <a:solidFill>
                  <a:srgbClr val="10663E"/>
                </a:solidFill>
                <a:latin typeface="Montserrat" pitchFamily="2" charset="77"/>
              </a:rPr>
              <a:t>environmental</a:t>
            </a:r>
            <a:r>
              <a:rPr lang="en-GB" sz="1600" dirty="0">
                <a:latin typeface="Montserrat" pitchFamily="2" charset="77"/>
              </a:rPr>
              <a:t>, </a:t>
            </a:r>
            <a:r>
              <a:rPr lang="en-GB" sz="1600" b="1" dirty="0">
                <a:solidFill>
                  <a:srgbClr val="10663E"/>
                </a:solidFill>
                <a:latin typeface="Montserrat" pitchFamily="2" charset="77"/>
              </a:rPr>
              <a:t>social</a:t>
            </a:r>
            <a:r>
              <a:rPr lang="en-GB" sz="1600" dirty="0">
                <a:latin typeface="Montserrat" pitchFamily="2" charset="77"/>
              </a:rPr>
              <a:t> and </a:t>
            </a:r>
            <a:r>
              <a:rPr lang="en-GB" sz="1600" b="1" dirty="0">
                <a:solidFill>
                  <a:srgbClr val="10663E"/>
                </a:solidFill>
                <a:latin typeface="Montserrat" pitchFamily="2" charset="77"/>
              </a:rPr>
              <a:t>economic</a:t>
            </a:r>
            <a:r>
              <a:rPr lang="en-GB" sz="1600" dirty="0">
                <a:latin typeface="Montserrat" pitchFamily="2" charset="77"/>
              </a:rPr>
              <a:t> dimensions specifically tailored to the region’s unique characteristics</a:t>
            </a:r>
            <a:endParaRPr lang="en-GB" sz="16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361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4D55B-9BC9-9F91-FCDC-40CA285C5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F5AC7B0-466E-A8E9-7F0F-3D1C6F67F17A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3AD0BF6-CC8F-A0FE-6AC7-92BBEA6BD0DB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552C15F6-787B-70C1-0A18-230FCFFAE4E7}"/>
              </a:ext>
            </a:extLst>
          </p:cNvPr>
          <p:cNvSpPr txBox="1">
            <a:spLocks/>
          </p:cNvSpPr>
          <p:nvPr/>
        </p:nvSpPr>
        <p:spPr>
          <a:xfrm>
            <a:off x="2506041" y="530773"/>
            <a:ext cx="7484725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10663E"/>
                </a:solidFill>
                <a:latin typeface="Montserrat" pitchFamily="2" charset="77"/>
                <a:cs typeface="Calibri"/>
              </a:rPr>
              <a:t>StrategyMedFor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pic>
        <p:nvPicPr>
          <p:cNvPr id="11" name="Google Shape;289;p38">
            <a:extLst>
              <a:ext uri="{FF2B5EF4-FFF2-40B4-BE49-F238E27FC236}">
                <a16:creationId xmlns:a16="http://schemas.microsoft.com/office/drawing/2014/main" id="{6D381B1E-BF57-0651-632C-ECA411CC50F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300" y="6091891"/>
            <a:ext cx="1397022" cy="54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0;p38">
            <a:extLst>
              <a:ext uri="{FF2B5EF4-FFF2-40B4-BE49-F238E27FC236}">
                <a16:creationId xmlns:a16="http://schemas.microsoft.com/office/drawing/2014/main" id="{EC754001-2FAD-21C1-5765-E73CCF75DE7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292" y="6119710"/>
            <a:ext cx="2011213" cy="54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1;p38">
            <a:extLst>
              <a:ext uri="{FF2B5EF4-FFF2-40B4-BE49-F238E27FC236}">
                <a16:creationId xmlns:a16="http://schemas.microsoft.com/office/drawing/2014/main" id="{87846FC8-15ED-91EE-4EFD-FEE593C6854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249" y="5985778"/>
            <a:ext cx="817520" cy="75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3;p38">
            <a:extLst>
              <a:ext uri="{FF2B5EF4-FFF2-40B4-BE49-F238E27FC236}">
                <a16:creationId xmlns:a16="http://schemas.microsoft.com/office/drawing/2014/main" id="{72267F84-0473-AD56-204E-AEBBB9276604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040" y="6134530"/>
            <a:ext cx="638450" cy="56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5;p38">
            <a:extLst>
              <a:ext uri="{FF2B5EF4-FFF2-40B4-BE49-F238E27FC236}">
                <a16:creationId xmlns:a16="http://schemas.microsoft.com/office/drawing/2014/main" id="{5C809256-ED22-6F3F-E4AA-F53D929881D7}"/>
              </a:ext>
            </a:extLst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098" y="6059994"/>
            <a:ext cx="716613" cy="56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96;p38">
            <a:extLst>
              <a:ext uri="{FF2B5EF4-FFF2-40B4-BE49-F238E27FC236}">
                <a16:creationId xmlns:a16="http://schemas.microsoft.com/office/drawing/2014/main" id="{4A0BD0ED-1FF9-A523-EFA5-CE6C7DB733DA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881" y="6134529"/>
            <a:ext cx="1491204" cy="56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 descr="Une image contenant plein air, herbe, nuage, paysage&#10;&#10;Le contenu généré par l’IA peut être incorrect.">
            <a:extLst>
              <a:ext uri="{FF2B5EF4-FFF2-40B4-BE49-F238E27FC236}">
                <a16:creationId xmlns:a16="http://schemas.microsoft.com/office/drawing/2014/main" id="{56AA537F-5837-4A4C-A9CE-9DED53003F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40" y="1196825"/>
            <a:ext cx="3455272" cy="44983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B8E45F-7478-5900-F950-02D97457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5116" y="5994220"/>
            <a:ext cx="723471" cy="7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9B99C74-F1DA-F0DF-4648-76A6A9EEB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5220" y="-49245"/>
            <a:ext cx="3702106" cy="15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0EB06A-9E5A-A52C-BBB2-DF6E82F2E13F}"/>
              </a:ext>
            </a:extLst>
          </p:cNvPr>
          <p:cNvSpPr txBox="1"/>
          <p:nvPr/>
        </p:nvSpPr>
        <p:spPr>
          <a:xfrm>
            <a:off x="3868139" y="1638644"/>
            <a:ext cx="7058946" cy="327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Systemic </a:t>
            </a:r>
            <a:r>
              <a:rPr lang="en-GB" sz="2000" b="1" dirty="0">
                <a:solidFill>
                  <a:srgbClr val="10663E"/>
                </a:solidFill>
                <a:latin typeface="Montserrat" pitchFamily="2" charset="77"/>
              </a:rPr>
              <a:t>review and analysis </a:t>
            </a:r>
            <a:r>
              <a:rPr lang="en-GB" sz="2000" dirty="0">
                <a:latin typeface="Montserrat" pitchFamily="2" charset="77"/>
              </a:rPr>
              <a:t>of scientific literature, policy documents and case studies on C&amp;I for SFM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0663E"/>
                </a:solidFill>
                <a:latin typeface="Montserrat" pitchFamily="2" charset="77"/>
              </a:rPr>
              <a:t>Comprehensive</a:t>
            </a:r>
            <a:r>
              <a:rPr lang="en-GB" sz="2000" b="1" dirty="0">
                <a:solidFill>
                  <a:srgbClr val="10663E"/>
                </a:solidFill>
                <a:latin typeface="Montserrat" pitchFamily="2" charset="77"/>
              </a:rPr>
              <a:t> stakeholder engagement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0663E"/>
                </a:solidFill>
                <a:latin typeface="Montserrat" pitchFamily="2" charset="77"/>
              </a:rPr>
              <a:t>Forest Europe Criteria </a:t>
            </a:r>
            <a:r>
              <a:rPr lang="en-GB" sz="2000" dirty="0">
                <a:latin typeface="Montserrat" pitchFamily="2" charset="77"/>
              </a:rPr>
              <a:t>as a guiding framework for the SMMF + proposed supplementary </a:t>
            </a:r>
            <a:r>
              <a:rPr lang="en-GB" sz="2000" b="1" dirty="0">
                <a:solidFill>
                  <a:srgbClr val="10663E"/>
                </a:solidFill>
                <a:latin typeface="Montserrat" pitchFamily="2" charset="77"/>
              </a:rPr>
              <a:t>indicators</a:t>
            </a:r>
          </a:p>
        </p:txBody>
      </p:sp>
    </p:spTree>
    <p:extLst>
      <p:ext uri="{BB962C8B-B14F-4D97-AF65-F5344CB8AC3E}">
        <p14:creationId xmlns:p14="http://schemas.microsoft.com/office/powerpoint/2010/main" val="96435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22F84-FE84-17A6-A59F-83B448273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1A6946C-E3D4-8E3C-7740-B83AD7E28A13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BA97133-BCD3-D71C-F2B5-B1487B0C46AD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1A94FD5D-E126-0A43-2B21-7915DC9AB6C9}"/>
              </a:ext>
            </a:extLst>
          </p:cNvPr>
          <p:cNvSpPr txBox="1">
            <a:spLocks/>
          </p:cNvSpPr>
          <p:nvPr/>
        </p:nvSpPr>
        <p:spPr>
          <a:xfrm>
            <a:off x="2506041" y="530773"/>
            <a:ext cx="7484725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10663E"/>
                </a:solidFill>
                <a:latin typeface="Montserrat" pitchFamily="2" charset="77"/>
                <a:cs typeface="Calibri"/>
              </a:rPr>
              <a:t>StrategyMedFor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pic>
        <p:nvPicPr>
          <p:cNvPr id="11" name="Google Shape;289;p38">
            <a:extLst>
              <a:ext uri="{FF2B5EF4-FFF2-40B4-BE49-F238E27FC236}">
                <a16:creationId xmlns:a16="http://schemas.microsoft.com/office/drawing/2014/main" id="{B0734E6B-73CE-F1B8-9278-5A9F0EE5FE0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300" y="6177619"/>
            <a:ext cx="1397022" cy="54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0;p38">
            <a:extLst>
              <a:ext uri="{FF2B5EF4-FFF2-40B4-BE49-F238E27FC236}">
                <a16:creationId xmlns:a16="http://schemas.microsoft.com/office/drawing/2014/main" id="{AF9EB9EB-E7F5-4A4F-076C-7107E96C013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292" y="6162574"/>
            <a:ext cx="2011213" cy="54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1;p38">
            <a:extLst>
              <a:ext uri="{FF2B5EF4-FFF2-40B4-BE49-F238E27FC236}">
                <a16:creationId xmlns:a16="http://schemas.microsoft.com/office/drawing/2014/main" id="{B41A4604-EF78-298D-94BA-CF5929CAE6C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249" y="6071506"/>
            <a:ext cx="817520" cy="75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3;p38">
            <a:extLst>
              <a:ext uri="{FF2B5EF4-FFF2-40B4-BE49-F238E27FC236}">
                <a16:creationId xmlns:a16="http://schemas.microsoft.com/office/drawing/2014/main" id="{0D758538-4F21-46E8-6E79-231550A7E0A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040" y="6177394"/>
            <a:ext cx="638450" cy="56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5;p38">
            <a:extLst>
              <a:ext uri="{FF2B5EF4-FFF2-40B4-BE49-F238E27FC236}">
                <a16:creationId xmlns:a16="http://schemas.microsoft.com/office/drawing/2014/main" id="{1C4B9ED3-D622-E56A-B97A-6FFCC0506B39}"/>
              </a:ext>
            </a:extLst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098" y="6145722"/>
            <a:ext cx="716613" cy="56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96;p38">
            <a:extLst>
              <a:ext uri="{FF2B5EF4-FFF2-40B4-BE49-F238E27FC236}">
                <a16:creationId xmlns:a16="http://schemas.microsoft.com/office/drawing/2014/main" id="{EC707663-6A89-A990-553F-3DF8848F69FB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881" y="6148817"/>
            <a:ext cx="1491204" cy="56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 descr="Une image contenant plein air, herbe, nuage, paysage&#10;&#10;Le contenu généré par l’IA peut être incorrect.">
            <a:extLst>
              <a:ext uri="{FF2B5EF4-FFF2-40B4-BE49-F238E27FC236}">
                <a16:creationId xmlns:a16="http://schemas.microsoft.com/office/drawing/2014/main" id="{60863FD4-D64C-E9EF-C8B5-3FEF0765AF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40" y="1196825"/>
            <a:ext cx="3455272" cy="44983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EDC87E-B8D5-7384-1AC1-CD04CB69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5116" y="6162574"/>
            <a:ext cx="555117" cy="55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8186718-A8F5-5741-6095-FF88D7F5B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5220" y="-49245"/>
            <a:ext cx="3702106" cy="15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4F02F7-4492-F5F2-8272-CCFACFA55F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4756" y="1168249"/>
            <a:ext cx="7613831" cy="42827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F9E5FE3-339E-6754-23CF-97A63F4F93D4}"/>
              </a:ext>
            </a:extLst>
          </p:cNvPr>
          <p:cNvSpPr txBox="1"/>
          <p:nvPr/>
        </p:nvSpPr>
        <p:spPr>
          <a:xfrm>
            <a:off x="6248403" y="5629545"/>
            <a:ext cx="466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0663E"/>
                </a:solidFill>
                <a:latin typeface="Montserrat" pitchFamily="2" charset="77"/>
              </a:rPr>
              <a:t>Actively involving local communities </a:t>
            </a:r>
          </a:p>
        </p:txBody>
      </p:sp>
    </p:spTree>
    <p:extLst>
      <p:ext uri="{BB962C8B-B14F-4D97-AF65-F5344CB8AC3E}">
        <p14:creationId xmlns:p14="http://schemas.microsoft.com/office/powerpoint/2010/main" val="1290475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48151-6002-79FB-5FEF-3BBE16B49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BB4E7EA-65DD-1D87-7E16-A6928D8690F3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9F75152-20B9-D5FF-B3CD-BC2A91FA5A48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87254C9F-3E19-7709-E0E1-C0AE754AC850}"/>
              </a:ext>
            </a:extLst>
          </p:cNvPr>
          <p:cNvSpPr txBox="1">
            <a:spLocks/>
          </p:cNvSpPr>
          <p:nvPr/>
        </p:nvSpPr>
        <p:spPr>
          <a:xfrm>
            <a:off x="3392749" y="451580"/>
            <a:ext cx="8641408" cy="711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Beyond Forest Management: Integrating Agroforestry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8613BE-1DB4-76DE-51A8-3C9F2B5E38F5}"/>
              </a:ext>
            </a:extLst>
          </p:cNvPr>
          <p:cNvSpPr txBox="1"/>
          <p:nvPr/>
        </p:nvSpPr>
        <p:spPr>
          <a:xfrm>
            <a:off x="6526149" y="1246463"/>
            <a:ext cx="4546208" cy="4656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0663E"/>
                </a:solidFill>
                <a:latin typeface="Montserrat" pitchFamily="2" charset="77"/>
              </a:rPr>
              <a:t>Agroforestry</a:t>
            </a:r>
            <a:r>
              <a:rPr lang="en-GB" sz="2000" dirty="0">
                <a:latin typeface="Montserrat" pitchFamily="2" charset="77"/>
              </a:rPr>
              <a:t> = integrated land-use systems that combine forest and fruit trees with crops and/or livestock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Improve Soil Health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Regulate Hydrological Cycles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Promote Plant Diversity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Support Livelihoods</a:t>
            </a:r>
          </a:p>
        </p:txBody>
      </p:sp>
      <p:pic>
        <p:nvPicPr>
          <p:cNvPr id="6" name="Image 5" descr="Une image contenant cart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DBAB051-2918-821F-02F1-C016AFBCE6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1" r="12909"/>
          <a:stretch/>
        </p:blipFill>
        <p:spPr>
          <a:xfrm>
            <a:off x="404620" y="1243012"/>
            <a:ext cx="5976257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37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47541-85F2-08EB-D2FD-9EC467634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3E180A-1999-3590-7DAE-21250A1182FA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684E9D5-F4C7-0437-E19C-8E8EB3FD8ED4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19800B50-DA8A-28A9-C6BE-A69155C8D216}"/>
              </a:ext>
            </a:extLst>
          </p:cNvPr>
          <p:cNvSpPr txBox="1">
            <a:spLocks/>
          </p:cNvSpPr>
          <p:nvPr/>
        </p:nvSpPr>
        <p:spPr>
          <a:xfrm>
            <a:off x="3392749" y="451580"/>
            <a:ext cx="8641408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Role of Sustainable Pastoralism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88D9C-E3BF-3449-7F44-B134847783CC}"/>
              </a:ext>
            </a:extLst>
          </p:cNvPr>
          <p:cNvSpPr txBox="1"/>
          <p:nvPr/>
        </p:nvSpPr>
        <p:spPr>
          <a:xfrm>
            <a:off x="5918132" y="1829614"/>
            <a:ext cx="5154225" cy="327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Well managed grazing contribute to </a:t>
            </a:r>
            <a:r>
              <a:rPr lang="en-GB" sz="2000" b="1" dirty="0">
                <a:latin typeface="Montserrat" pitchFamily="2" charset="77"/>
              </a:rPr>
              <a:t>landscape resilience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Calculate</a:t>
            </a:r>
            <a:r>
              <a:rPr lang="en-GB" sz="2000" b="1" dirty="0">
                <a:latin typeface="Montserrat" pitchFamily="2" charset="77"/>
              </a:rPr>
              <a:t> livestock carrying capacity</a:t>
            </a:r>
            <a:r>
              <a:rPr lang="en-GB" sz="2000" dirty="0">
                <a:latin typeface="Montserrat" pitchFamily="2" charset="77"/>
              </a:rPr>
              <a:t> is necessary to avoid overgrazing and soil degradation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Montserrat" pitchFamily="2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6C730A-913B-5506-9FC5-76515A2F69BB}"/>
              </a:ext>
            </a:extLst>
          </p:cNvPr>
          <p:cNvSpPr txBox="1"/>
          <p:nvPr/>
        </p:nvSpPr>
        <p:spPr>
          <a:xfrm>
            <a:off x="5918132" y="5768370"/>
            <a:ext cx="5822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0663E"/>
                </a:solidFill>
                <a:latin typeface="Montserrat" pitchFamily="2" charset="77"/>
              </a:rPr>
              <a:t>Need for sustainable grazing practices that are integrated with forest management objectives</a:t>
            </a:r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AFFCAB2D-F97A-CBA3-7A7F-02BECD4700B2}"/>
              </a:ext>
            </a:extLst>
          </p:cNvPr>
          <p:cNvSpPr/>
          <p:nvPr/>
        </p:nvSpPr>
        <p:spPr>
          <a:xfrm>
            <a:off x="4900714" y="5918299"/>
            <a:ext cx="866089" cy="361857"/>
          </a:xfrm>
          <a:prstGeom prst="rightArrow">
            <a:avLst/>
          </a:prstGeom>
          <a:solidFill>
            <a:srgbClr val="F9DB0A"/>
          </a:solidFill>
          <a:ln>
            <a:solidFill>
              <a:srgbClr val="F9DB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Image 10" descr="Une image contenant plein air, ciel, montagne, nature&#10;&#10;Le contenu généré par l’IA peut être incorrect.">
            <a:extLst>
              <a:ext uri="{FF2B5EF4-FFF2-40B4-BE49-F238E27FC236}">
                <a16:creationId xmlns:a16="http://schemas.microsoft.com/office/drawing/2014/main" id="{C63C4310-67B3-7A5F-FBD9-C7876C962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57" y="1317509"/>
            <a:ext cx="5699250" cy="427552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A895A9C-F550-EFE2-81F2-D2F41A741643}"/>
              </a:ext>
            </a:extLst>
          </p:cNvPr>
          <p:cNvSpPr txBox="1"/>
          <p:nvPr/>
        </p:nvSpPr>
        <p:spPr>
          <a:xfrm>
            <a:off x="3586263" y="5249404"/>
            <a:ext cx="2628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@ Jean Stephan, Lebanon</a:t>
            </a:r>
          </a:p>
        </p:txBody>
      </p:sp>
    </p:spTree>
    <p:extLst>
      <p:ext uri="{BB962C8B-B14F-4D97-AF65-F5344CB8AC3E}">
        <p14:creationId xmlns:p14="http://schemas.microsoft.com/office/powerpoint/2010/main" val="3424368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741E9-C44D-297E-37D8-27B6A27D2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7539937-5BCA-220D-EC22-323A0C85FCE4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9C688C2-804E-3E30-A142-8FE5ACE21D17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48033B88-10A5-91AD-FFD5-BA32C5706215}"/>
              </a:ext>
            </a:extLst>
          </p:cNvPr>
          <p:cNvSpPr txBox="1">
            <a:spLocks/>
          </p:cNvSpPr>
          <p:nvPr/>
        </p:nvSpPr>
        <p:spPr>
          <a:xfrm>
            <a:off x="4097675" y="645060"/>
            <a:ext cx="7484725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10663E"/>
                </a:solidFill>
                <a:latin typeface="Montserrat" pitchFamily="2" charset="77"/>
                <a:cs typeface="Calibri"/>
              </a:rPr>
              <a:t>Integradiv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E687FF-BBE3-1FAA-AE29-828E252ED920}"/>
              </a:ext>
            </a:extLst>
          </p:cNvPr>
          <p:cNvSpPr txBox="1"/>
          <p:nvPr/>
        </p:nvSpPr>
        <p:spPr>
          <a:xfrm>
            <a:off x="5355771" y="1512841"/>
            <a:ext cx="4859388" cy="420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Montserrat" pitchFamily="2" charset="77"/>
              </a:rPr>
              <a:t>Identify </a:t>
            </a:r>
            <a:r>
              <a:rPr lang="en-GB" b="1" dirty="0">
                <a:latin typeface="Montserrat" pitchFamily="2" charset="77"/>
              </a:rPr>
              <a:t>spatial patterns </a:t>
            </a:r>
            <a:r>
              <a:rPr lang="en-GB" dirty="0">
                <a:latin typeface="Montserrat" pitchFamily="2" charset="77"/>
              </a:rPr>
              <a:t>of tree, bird and butterfly biodiversity and their drivers, in Euro-Mediterranean woodlands.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Montserrat" pitchFamily="2" charset="77"/>
              </a:rPr>
              <a:t>Engage with stakeholders to outline a spatially-explicit prioritization plan that will allow </a:t>
            </a:r>
            <a:r>
              <a:rPr lang="en-GB" b="1" dirty="0">
                <a:latin typeface="Montserrat" pitchFamily="2" charset="77"/>
              </a:rPr>
              <a:t>protecting the unique biodiversity and socio-cultural inheritance</a:t>
            </a:r>
            <a:r>
              <a:rPr lang="en-GB" dirty="0">
                <a:latin typeface="Montserrat" pitchFamily="2" charset="77"/>
              </a:rPr>
              <a:t> of this region.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20483E-8012-2775-084B-7247024BABF5}"/>
              </a:ext>
            </a:extLst>
          </p:cNvPr>
          <p:cNvSpPr txBox="1"/>
          <p:nvPr/>
        </p:nvSpPr>
        <p:spPr>
          <a:xfrm>
            <a:off x="4677164" y="6007863"/>
            <a:ext cx="5822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0663E"/>
                </a:solidFill>
                <a:latin typeface="Montserrat" pitchFamily="2" charset="77"/>
              </a:rPr>
              <a:t>Disseminate the scientific information to the public </a:t>
            </a:r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8B3141CD-E062-D082-A510-DB438A3F8C18}"/>
              </a:ext>
            </a:extLst>
          </p:cNvPr>
          <p:cNvSpPr/>
          <p:nvPr/>
        </p:nvSpPr>
        <p:spPr>
          <a:xfrm>
            <a:off x="3659746" y="6157792"/>
            <a:ext cx="866089" cy="361857"/>
          </a:xfrm>
          <a:prstGeom prst="rightArrow">
            <a:avLst/>
          </a:prstGeom>
          <a:solidFill>
            <a:srgbClr val="F9DB0A"/>
          </a:solidFill>
          <a:ln>
            <a:solidFill>
              <a:srgbClr val="F9DB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3ADA1F8-87D7-DF38-1BEE-E3D698AD1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158" y="404312"/>
            <a:ext cx="1820428" cy="221705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9E0285-A594-4A47-E9B7-96DB926353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158" y="4882353"/>
            <a:ext cx="1954061" cy="1785258"/>
          </a:xfrm>
          <a:prstGeom prst="rect">
            <a:avLst/>
          </a:prstGeom>
        </p:spPr>
      </p:pic>
      <p:pic>
        <p:nvPicPr>
          <p:cNvPr id="18" name="Image 17" descr="Une image contenant plein air, ciel, automne, chute&#10;&#10;Le contenu généré par l’IA peut être incorrect.">
            <a:extLst>
              <a:ext uri="{FF2B5EF4-FFF2-40B4-BE49-F238E27FC236}">
                <a16:creationId xmlns:a16="http://schemas.microsoft.com/office/drawing/2014/main" id="{1E437C65-93B4-F913-6428-FA4D551FB1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15" y="1499424"/>
            <a:ext cx="5129685" cy="43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65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48771-7A02-C2E4-2A8D-994EF8966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8C588D8-F8B8-C6A3-6DB3-75C88E63BA1D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9B229A0-FCEB-0314-370B-01846B0F949F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A1A32233-4415-18EC-5B3F-9A5B25725F5B}"/>
              </a:ext>
            </a:extLst>
          </p:cNvPr>
          <p:cNvSpPr txBox="1">
            <a:spLocks/>
          </p:cNvSpPr>
          <p:nvPr/>
        </p:nvSpPr>
        <p:spPr>
          <a:xfrm>
            <a:off x="3392749" y="451580"/>
            <a:ext cx="8641408" cy="711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Conclusion: A Path Towards Long-Term Plant Biodiversity Conservation – Key Takeaways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4B5BB9-EF09-E654-570B-3E12AD5EF2FD}"/>
              </a:ext>
            </a:extLst>
          </p:cNvPr>
          <p:cNvSpPr txBox="1"/>
          <p:nvPr/>
        </p:nvSpPr>
        <p:spPr>
          <a:xfrm>
            <a:off x="4702628" y="1614360"/>
            <a:ext cx="6794271" cy="5118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SFM is critical in addressing biodiversity loss and environmental degradation.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Importance of integrating conservation principles with socio-economic considerations.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Role of local communities in effective resource management.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Develop land-use strategies that consider the interactions between different sectors to enhance landscape resilience and plant diversity.</a:t>
            </a:r>
          </a:p>
        </p:txBody>
      </p:sp>
      <p:pic>
        <p:nvPicPr>
          <p:cNvPr id="6" name="Image 5" descr="Une image contenant plante, plein air, herbe, plante herbacée&#10;&#10;Le contenu généré par l’IA peut être incorrect.">
            <a:extLst>
              <a:ext uri="{FF2B5EF4-FFF2-40B4-BE49-F238E27FC236}">
                <a16:creationId xmlns:a16="http://schemas.microsoft.com/office/drawing/2014/main" id="{548EABB2-0663-A064-CF86-A374472AB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54" y="1614360"/>
            <a:ext cx="4397830" cy="400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73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E50D6-5A8B-4290-088E-8A2C88AEA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CC2B82-9FBF-70C1-F730-5B18BF226E64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FF50AF6-3603-0837-523E-BF63A65DCE08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A8B5F1B7-E421-19A7-CC77-AF469271039E}"/>
              </a:ext>
            </a:extLst>
          </p:cNvPr>
          <p:cNvSpPr txBox="1">
            <a:spLocks/>
          </p:cNvSpPr>
          <p:nvPr/>
        </p:nvSpPr>
        <p:spPr>
          <a:xfrm>
            <a:off x="3392749" y="451580"/>
            <a:ext cx="8641408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The Future of Plant Biodiversity Conservation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39FA82-DF81-C6BC-6A01-3ABA05496297}"/>
              </a:ext>
            </a:extLst>
          </p:cNvPr>
          <p:cNvSpPr txBox="1"/>
          <p:nvPr/>
        </p:nvSpPr>
        <p:spPr>
          <a:xfrm>
            <a:off x="4653642" y="1451099"/>
            <a:ext cx="6794271" cy="5118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Continued research and innovation in sustainable land management practices.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Strong policy frameworks that support SFM and community involvement.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Increased collaboration between stakeholders, including governments, local communities, researchers, and NGOs.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A holistic and integrated approach to land management to ensure the long-term conservation of plant biodiversity for future generations.</a:t>
            </a:r>
          </a:p>
        </p:txBody>
      </p:sp>
      <p:pic>
        <p:nvPicPr>
          <p:cNvPr id="5" name="Image 4" descr="Une image contenant plante, plein air, herbe, plante herbacée&#10;&#10;Le contenu généré par l’IA peut être incorrect.">
            <a:extLst>
              <a:ext uri="{FF2B5EF4-FFF2-40B4-BE49-F238E27FC236}">
                <a16:creationId xmlns:a16="http://schemas.microsoft.com/office/drawing/2014/main" id="{7C4D524C-F0E3-8BB1-5FF1-326D2B0A8A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54" y="1614360"/>
            <a:ext cx="4397830" cy="400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30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7BD9E-977C-29E2-70C6-6A7C0BF23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AD5183B-1FD1-2D72-C3A0-7BA67A20407C}"/>
              </a:ext>
            </a:extLst>
          </p:cNvPr>
          <p:cNvSpPr/>
          <p:nvPr/>
        </p:nvSpPr>
        <p:spPr>
          <a:xfrm>
            <a:off x="0" y="1543049"/>
            <a:ext cx="12192000" cy="6335397"/>
          </a:xfrm>
          <a:custGeom>
            <a:avLst/>
            <a:gdLst/>
            <a:ahLst/>
            <a:cxnLst/>
            <a:rect l="l" t="t" r="r" b="b"/>
            <a:pathLst>
              <a:path w="18288000" h="12199620">
                <a:moveTo>
                  <a:pt x="0" y="0"/>
                </a:moveTo>
                <a:lnTo>
                  <a:pt x="18288000" y="0"/>
                </a:lnTo>
                <a:lnTo>
                  <a:pt x="18288000" y="12199620"/>
                </a:lnTo>
                <a:lnTo>
                  <a:pt x="0" y="121996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1468036-B5EA-173D-3C83-738C3FB71DBB}"/>
              </a:ext>
            </a:extLst>
          </p:cNvPr>
          <p:cNvGrpSpPr/>
          <p:nvPr/>
        </p:nvGrpSpPr>
        <p:grpSpPr>
          <a:xfrm>
            <a:off x="1931326" y="1543050"/>
            <a:ext cx="8329350" cy="3771900"/>
            <a:chOff x="0" y="0"/>
            <a:chExt cx="4226374" cy="191389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4EF9B99-50AE-EE65-9964-E378DF36D2C4}"/>
                </a:ext>
              </a:extLst>
            </p:cNvPr>
            <p:cNvSpPr/>
            <p:nvPr/>
          </p:nvSpPr>
          <p:spPr>
            <a:xfrm>
              <a:off x="0" y="0"/>
              <a:ext cx="4226374" cy="1913890"/>
            </a:xfrm>
            <a:custGeom>
              <a:avLst/>
              <a:gdLst/>
              <a:ahLst/>
              <a:cxnLst/>
              <a:rect l="l" t="t" r="r" b="b"/>
              <a:pathLst>
                <a:path w="4226374" h="1913890">
                  <a:moveTo>
                    <a:pt x="0" y="0"/>
                  </a:moveTo>
                  <a:lnTo>
                    <a:pt x="4226374" y="0"/>
                  </a:lnTo>
                  <a:lnTo>
                    <a:pt x="422637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B0B1290-E315-4077-E019-C084B9D09963}"/>
              </a:ext>
            </a:extLst>
          </p:cNvPr>
          <p:cNvGrpSpPr/>
          <p:nvPr/>
        </p:nvGrpSpPr>
        <p:grpSpPr>
          <a:xfrm>
            <a:off x="10407779" y="1543050"/>
            <a:ext cx="682475" cy="3771900"/>
            <a:chOff x="0" y="0"/>
            <a:chExt cx="346293" cy="191389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8BD64B3-62D9-0E54-CDAA-3E2782612553}"/>
                </a:ext>
              </a:extLst>
            </p:cNvPr>
            <p:cNvSpPr/>
            <p:nvPr/>
          </p:nvSpPr>
          <p:spPr>
            <a:xfrm>
              <a:off x="0" y="0"/>
              <a:ext cx="346293" cy="1913890"/>
            </a:xfrm>
            <a:custGeom>
              <a:avLst/>
              <a:gdLst/>
              <a:ahLst/>
              <a:cxnLst/>
              <a:rect l="l" t="t" r="r" b="b"/>
              <a:pathLst>
                <a:path w="346293" h="1913890">
                  <a:moveTo>
                    <a:pt x="0" y="0"/>
                  </a:moveTo>
                  <a:lnTo>
                    <a:pt x="346293" y="0"/>
                  </a:lnTo>
                  <a:lnTo>
                    <a:pt x="34629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106E3EC-73A8-AADF-7F82-18589BBDBC5B}"/>
              </a:ext>
            </a:extLst>
          </p:cNvPr>
          <p:cNvGrpSpPr/>
          <p:nvPr/>
        </p:nvGrpSpPr>
        <p:grpSpPr>
          <a:xfrm>
            <a:off x="11237357" y="1543050"/>
            <a:ext cx="507188" cy="3771900"/>
            <a:chOff x="0" y="0"/>
            <a:chExt cx="257351" cy="191389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1FF55BA-4448-173D-F848-6CFE0C7E9B0C}"/>
                </a:ext>
              </a:extLst>
            </p:cNvPr>
            <p:cNvSpPr/>
            <p:nvPr/>
          </p:nvSpPr>
          <p:spPr>
            <a:xfrm>
              <a:off x="0" y="0"/>
              <a:ext cx="257351" cy="1913890"/>
            </a:xfrm>
            <a:custGeom>
              <a:avLst/>
              <a:gdLst/>
              <a:ahLst/>
              <a:cxnLst/>
              <a:rect l="l" t="t" r="r" b="b"/>
              <a:pathLst>
                <a:path w="257351" h="1913890">
                  <a:moveTo>
                    <a:pt x="0" y="0"/>
                  </a:moveTo>
                  <a:lnTo>
                    <a:pt x="257351" y="0"/>
                  </a:lnTo>
                  <a:lnTo>
                    <a:pt x="25735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7C46C9B-2042-32A4-6188-DC8442329059}"/>
              </a:ext>
            </a:extLst>
          </p:cNvPr>
          <p:cNvGrpSpPr/>
          <p:nvPr/>
        </p:nvGrpSpPr>
        <p:grpSpPr>
          <a:xfrm>
            <a:off x="11891649" y="1543050"/>
            <a:ext cx="300351" cy="3771900"/>
            <a:chOff x="0" y="0"/>
            <a:chExt cx="152400" cy="191389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C9FC060-641A-5110-5376-2B5929BC8841}"/>
                </a:ext>
              </a:extLst>
            </p:cNvPr>
            <p:cNvSpPr/>
            <p:nvPr/>
          </p:nvSpPr>
          <p:spPr>
            <a:xfrm>
              <a:off x="0" y="0"/>
              <a:ext cx="152400" cy="1913890"/>
            </a:xfrm>
            <a:custGeom>
              <a:avLst/>
              <a:gdLst/>
              <a:ahLst/>
              <a:cxnLst/>
              <a:rect l="l" t="t" r="r" b="b"/>
              <a:pathLst>
                <a:path w="152400" h="1913890">
                  <a:moveTo>
                    <a:pt x="0" y="0"/>
                  </a:moveTo>
                  <a:lnTo>
                    <a:pt x="152400" y="0"/>
                  </a:lnTo>
                  <a:lnTo>
                    <a:pt x="15240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DFA7A32-5602-73B1-7B56-F897FEA035BE}"/>
              </a:ext>
            </a:extLst>
          </p:cNvPr>
          <p:cNvGrpSpPr/>
          <p:nvPr/>
        </p:nvGrpSpPr>
        <p:grpSpPr>
          <a:xfrm rot="-10800000">
            <a:off x="1101747" y="1543050"/>
            <a:ext cx="682475" cy="3771900"/>
            <a:chOff x="0" y="0"/>
            <a:chExt cx="346293" cy="191389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8D6C4F4-3C16-BC34-FDFD-FF1314F74633}"/>
                </a:ext>
              </a:extLst>
            </p:cNvPr>
            <p:cNvSpPr/>
            <p:nvPr/>
          </p:nvSpPr>
          <p:spPr>
            <a:xfrm>
              <a:off x="0" y="0"/>
              <a:ext cx="346293" cy="1913890"/>
            </a:xfrm>
            <a:custGeom>
              <a:avLst/>
              <a:gdLst/>
              <a:ahLst/>
              <a:cxnLst/>
              <a:rect l="l" t="t" r="r" b="b"/>
              <a:pathLst>
                <a:path w="346293" h="1913890">
                  <a:moveTo>
                    <a:pt x="0" y="0"/>
                  </a:moveTo>
                  <a:lnTo>
                    <a:pt x="346293" y="0"/>
                  </a:lnTo>
                  <a:lnTo>
                    <a:pt x="34629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DA29A04-EC1C-D26E-DA75-C7B3ED100111}"/>
              </a:ext>
            </a:extLst>
          </p:cNvPr>
          <p:cNvGrpSpPr/>
          <p:nvPr/>
        </p:nvGrpSpPr>
        <p:grpSpPr>
          <a:xfrm rot="-10800000">
            <a:off x="447454" y="1543050"/>
            <a:ext cx="507188" cy="3771900"/>
            <a:chOff x="0" y="0"/>
            <a:chExt cx="257351" cy="191389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BC733CE-FA14-58ED-53E3-C6F815DB7603}"/>
                </a:ext>
              </a:extLst>
            </p:cNvPr>
            <p:cNvSpPr/>
            <p:nvPr/>
          </p:nvSpPr>
          <p:spPr>
            <a:xfrm>
              <a:off x="0" y="0"/>
              <a:ext cx="257351" cy="1913890"/>
            </a:xfrm>
            <a:custGeom>
              <a:avLst/>
              <a:gdLst/>
              <a:ahLst/>
              <a:cxnLst/>
              <a:rect l="l" t="t" r="r" b="b"/>
              <a:pathLst>
                <a:path w="257351" h="1913890">
                  <a:moveTo>
                    <a:pt x="0" y="0"/>
                  </a:moveTo>
                  <a:lnTo>
                    <a:pt x="257351" y="0"/>
                  </a:lnTo>
                  <a:lnTo>
                    <a:pt x="25735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AB0824F-EC09-D12D-0ADA-0284EA30F8C8}"/>
              </a:ext>
            </a:extLst>
          </p:cNvPr>
          <p:cNvGrpSpPr/>
          <p:nvPr/>
        </p:nvGrpSpPr>
        <p:grpSpPr>
          <a:xfrm rot="-10800000">
            <a:off x="0" y="1543050"/>
            <a:ext cx="300351" cy="3771900"/>
            <a:chOff x="0" y="0"/>
            <a:chExt cx="152400" cy="191389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E67BE56-8075-B03D-7400-64016F66DB25}"/>
                </a:ext>
              </a:extLst>
            </p:cNvPr>
            <p:cNvSpPr/>
            <p:nvPr/>
          </p:nvSpPr>
          <p:spPr>
            <a:xfrm>
              <a:off x="0" y="0"/>
              <a:ext cx="152400" cy="1913890"/>
            </a:xfrm>
            <a:custGeom>
              <a:avLst/>
              <a:gdLst/>
              <a:ahLst/>
              <a:cxnLst/>
              <a:rect l="l" t="t" r="r" b="b"/>
              <a:pathLst>
                <a:path w="152400" h="1913890">
                  <a:moveTo>
                    <a:pt x="0" y="0"/>
                  </a:moveTo>
                  <a:lnTo>
                    <a:pt x="152400" y="0"/>
                  </a:lnTo>
                  <a:lnTo>
                    <a:pt x="15240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673F">
                <a:alpha val="8000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A4733E2B-D799-33DD-78CE-AE15D3E731EA}"/>
              </a:ext>
            </a:extLst>
          </p:cNvPr>
          <p:cNvSpPr/>
          <p:nvPr/>
        </p:nvSpPr>
        <p:spPr>
          <a:xfrm>
            <a:off x="8169440" y="174802"/>
            <a:ext cx="3648657" cy="1368247"/>
          </a:xfrm>
          <a:custGeom>
            <a:avLst/>
            <a:gdLst/>
            <a:ahLst/>
            <a:cxnLst/>
            <a:rect l="l" t="t" r="r" b="b"/>
            <a:pathLst>
              <a:path w="5472986" h="2052370">
                <a:moveTo>
                  <a:pt x="0" y="0"/>
                </a:moveTo>
                <a:lnTo>
                  <a:pt x="5472986" y="0"/>
                </a:lnTo>
                <a:lnTo>
                  <a:pt x="5472986" y="2052370"/>
                </a:lnTo>
                <a:lnTo>
                  <a:pt x="0" y="205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E496A5D-7E48-10D8-5869-95BB531696BB}"/>
              </a:ext>
            </a:extLst>
          </p:cNvPr>
          <p:cNvSpPr txBox="1"/>
          <p:nvPr/>
        </p:nvSpPr>
        <p:spPr>
          <a:xfrm>
            <a:off x="1781149" y="2399231"/>
            <a:ext cx="8329351" cy="771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4"/>
              </a:lnSpc>
              <a:spcBef>
                <a:spcPct val="0"/>
              </a:spcBef>
            </a:pPr>
            <a:r>
              <a:rPr lang="en-US" sz="4596" b="1" dirty="0">
                <a:solidFill>
                  <a:srgbClr val="FFFFFF"/>
                </a:solidFill>
                <a:latin typeface="Montserrat Ultra-Bold"/>
              </a:rPr>
              <a:t>THANK YOU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CA3C3411-6D67-3636-451F-59969FF64F26}"/>
              </a:ext>
            </a:extLst>
          </p:cNvPr>
          <p:cNvSpPr txBox="1"/>
          <p:nvPr/>
        </p:nvSpPr>
        <p:spPr>
          <a:xfrm>
            <a:off x="1500439" y="4026585"/>
            <a:ext cx="9121875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Ultra-Bold"/>
              </a:rPr>
              <a:t>Joelle Salameh, </a:t>
            </a:r>
          </a:p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Ultra-Bold"/>
              </a:rPr>
              <a:t>Program Manager at the AIFM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9BE0CE17-FD10-9FD7-FB00-90F6CEC7AEC4}"/>
              </a:ext>
            </a:extLst>
          </p:cNvPr>
          <p:cNvSpPr txBox="1"/>
          <p:nvPr/>
        </p:nvSpPr>
        <p:spPr>
          <a:xfrm>
            <a:off x="1535063" y="4791482"/>
            <a:ext cx="9121875" cy="38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  <a:spcBef>
                <a:spcPct val="0"/>
              </a:spcBef>
            </a:pPr>
            <a:r>
              <a:rPr lang="en-US" sz="2263" dirty="0" err="1">
                <a:solidFill>
                  <a:srgbClr val="FFFFFF"/>
                </a:solidFill>
                <a:latin typeface="Montserrat Ultra-Bold"/>
              </a:rPr>
              <a:t>joelle.salameh@aifm.org</a:t>
            </a:r>
            <a:endParaRPr lang="en-US" sz="2263" dirty="0">
              <a:solidFill>
                <a:srgbClr val="FFFFFF"/>
              </a:solidFill>
              <a:latin typeface="Montserrat Ultra-Bold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A6626C3-9FD3-9219-A6DC-09C0A6882F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71" y="102797"/>
            <a:ext cx="3978592" cy="131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6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390900" cy="6858000"/>
            <a:chOff x="0" y="0"/>
            <a:chExt cx="172056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21260" y="1100828"/>
            <a:ext cx="4426701" cy="4656344"/>
            <a:chOff x="0" y="0"/>
            <a:chExt cx="10820400" cy="109728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820400" cy="109728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932204" y="627316"/>
            <a:ext cx="116968" cy="116968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60718" y="627316"/>
            <a:ext cx="116968" cy="116968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754AE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389232" y="627316"/>
            <a:ext cx="116968" cy="116968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DB09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133127" y="6391880"/>
            <a:ext cx="1091041" cy="120975"/>
            <a:chOff x="0" y="0"/>
            <a:chExt cx="2472253" cy="2741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72253" cy="274125"/>
            </a:xfrm>
            <a:custGeom>
              <a:avLst/>
              <a:gdLst/>
              <a:ahLst/>
              <a:cxnLst/>
              <a:rect l="l" t="t" r="r" b="b"/>
              <a:pathLst>
                <a:path w="2472253" h="274125">
                  <a:moveTo>
                    <a:pt x="0" y="0"/>
                  </a:moveTo>
                  <a:lnTo>
                    <a:pt x="2472253" y="0"/>
                  </a:lnTo>
                  <a:lnTo>
                    <a:pt x="2472253" y="274125"/>
                  </a:lnTo>
                  <a:lnTo>
                    <a:pt x="0" y="274125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265518" y="6391876"/>
            <a:ext cx="81936" cy="120975"/>
            <a:chOff x="0" y="0"/>
            <a:chExt cx="185664" cy="2741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5664" cy="274125"/>
            </a:xfrm>
            <a:custGeom>
              <a:avLst/>
              <a:gdLst/>
              <a:ahLst/>
              <a:cxnLst/>
              <a:rect l="l" t="t" r="r" b="b"/>
              <a:pathLst>
                <a:path w="185664" h="274125">
                  <a:moveTo>
                    <a:pt x="0" y="0"/>
                  </a:moveTo>
                  <a:lnTo>
                    <a:pt x="185664" y="0"/>
                  </a:lnTo>
                  <a:lnTo>
                    <a:pt x="185664" y="274125"/>
                  </a:lnTo>
                  <a:lnTo>
                    <a:pt x="0" y="274125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388804" y="6391876"/>
            <a:ext cx="81936" cy="120975"/>
            <a:chOff x="0" y="0"/>
            <a:chExt cx="185664" cy="274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5664" cy="274125"/>
            </a:xfrm>
            <a:custGeom>
              <a:avLst/>
              <a:gdLst/>
              <a:ahLst/>
              <a:cxnLst/>
              <a:rect l="l" t="t" r="r" b="b"/>
              <a:pathLst>
                <a:path w="185664" h="274125">
                  <a:moveTo>
                    <a:pt x="0" y="0"/>
                  </a:moveTo>
                  <a:lnTo>
                    <a:pt x="185664" y="0"/>
                  </a:lnTo>
                  <a:lnTo>
                    <a:pt x="185664" y="274125"/>
                  </a:lnTo>
                  <a:lnTo>
                    <a:pt x="0" y="274125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22" name="TextBox 13">
            <a:extLst>
              <a:ext uri="{FF2B5EF4-FFF2-40B4-BE49-F238E27FC236}">
                <a16:creationId xmlns:a16="http://schemas.microsoft.com/office/drawing/2014/main" id="{8D467190-972A-B70F-C769-4C8DEF8073F7}"/>
              </a:ext>
            </a:extLst>
          </p:cNvPr>
          <p:cNvSpPr txBox="1"/>
          <p:nvPr/>
        </p:nvSpPr>
        <p:spPr>
          <a:xfrm>
            <a:off x="5602713" y="369575"/>
            <a:ext cx="5786091" cy="820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6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11673F"/>
                </a:solidFill>
                <a:latin typeface="Montserrat Ultra-Bold"/>
              </a:rPr>
              <a:t>Presentation of AIFM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AD0694CF-62A5-3DB2-3A1C-82D06E7F1813}"/>
              </a:ext>
            </a:extLst>
          </p:cNvPr>
          <p:cNvSpPr txBox="1"/>
          <p:nvPr/>
        </p:nvSpPr>
        <p:spPr>
          <a:xfrm>
            <a:off x="5401122" y="1217583"/>
            <a:ext cx="6189272" cy="5183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1183" lvl="1" indent="-342900" algn="just">
              <a:lnSpc>
                <a:spcPts val="4139"/>
              </a:lnSpc>
              <a:buFont typeface="Arial" panose="020B0604020202020204" pitchFamily="34" charset="0"/>
              <a:buChar char="•"/>
            </a:pPr>
            <a:r>
              <a:rPr lang="en-GB" b="1" noProof="0" dirty="0">
                <a:solidFill>
                  <a:srgbClr val="10663E"/>
                </a:solidFill>
                <a:latin typeface="Montserrat"/>
              </a:rPr>
              <a:t>International Association for Mediterranean Forests</a:t>
            </a:r>
          </a:p>
          <a:p>
            <a:pPr marL="591183" lvl="1" indent="-342900" algn="just">
              <a:lnSpc>
                <a:spcPts val="4139"/>
              </a:lnSpc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Montserrat"/>
              </a:rPr>
              <a:t>NGO based in France since 1996</a:t>
            </a:r>
          </a:p>
          <a:p>
            <a:pPr marL="591183" lvl="1" indent="-342900" algn="just">
              <a:lnSpc>
                <a:spcPts val="4139"/>
              </a:lnSpc>
              <a:buFont typeface="Arial" panose="020B0604020202020204" pitchFamily="34" charset="0"/>
              <a:buChar char="•"/>
            </a:pPr>
            <a:r>
              <a:rPr lang="en-GB" b="1" noProof="0" dirty="0">
                <a:solidFill>
                  <a:srgbClr val="000000"/>
                </a:solidFill>
                <a:latin typeface="Montserrat"/>
              </a:rPr>
              <a:t>Create a linkage </a:t>
            </a:r>
            <a:r>
              <a:rPr lang="en-GB" noProof="0" dirty="0">
                <a:solidFill>
                  <a:srgbClr val="000000"/>
                </a:solidFill>
                <a:latin typeface="Montserrat"/>
              </a:rPr>
              <a:t>between actors in the region to preserve the heritage of the Mediterranean forests through </a:t>
            </a:r>
            <a:r>
              <a:rPr lang="en-GB" b="1" noProof="0" dirty="0">
                <a:solidFill>
                  <a:srgbClr val="000000"/>
                </a:solidFill>
                <a:latin typeface="Montserrat"/>
              </a:rPr>
              <a:t>cooperation projects </a:t>
            </a:r>
            <a:r>
              <a:rPr lang="en-GB" noProof="0" dirty="0">
                <a:solidFill>
                  <a:srgbClr val="000000"/>
                </a:solidFill>
                <a:latin typeface="Montserrat"/>
              </a:rPr>
              <a:t>and </a:t>
            </a:r>
            <a:r>
              <a:rPr lang="en-GB" b="1" noProof="0" dirty="0">
                <a:solidFill>
                  <a:srgbClr val="000000"/>
                </a:solidFill>
                <a:latin typeface="Montserrat"/>
              </a:rPr>
              <a:t>dissemination of know-how</a:t>
            </a:r>
          </a:p>
          <a:p>
            <a:pPr marL="591183" lvl="1" indent="-342900" algn="just">
              <a:lnSpc>
                <a:spcPts val="4139"/>
              </a:lnSpc>
              <a:buFont typeface="Arial" panose="020B0604020202020204" pitchFamily="34" charset="0"/>
              <a:buChar char="•"/>
            </a:pPr>
            <a:r>
              <a:rPr lang="en-GB" b="1" noProof="0" dirty="0">
                <a:solidFill>
                  <a:srgbClr val="000000"/>
                </a:solidFill>
                <a:latin typeface="Montserrat"/>
              </a:rPr>
              <a:t>Raise public awareness </a:t>
            </a:r>
            <a:r>
              <a:rPr lang="en-GB" noProof="0" dirty="0">
                <a:solidFill>
                  <a:srgbClr val="000000"/>
                </a:solidFill>
                <a:latin typeface="Montserrat"/>
              </a:rPr>
              <a:t>on the challenges of sustainable management of the Mediterranean forests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390900" cy="6858000"/>
            <a:chOff x="0" y="0"/>
            <a:chExt cx="172056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125372" y="6375400"/>
            <a:ext cx="116968" cy="116968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53886" y="6375400"/>
            <a:ext cx="116968" cy="116968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754AE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82400" y="6375400"/>
            <a:ext cx="116968" cy="116968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DB09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28520D80-450F-E029-24BE-7126DC13798D}"/>
              </a:ext>
            </a:extLst>
          </p:cNvPr>
          <p:cNvSpPr txBox="1">
            <a:spLocks/>
          </p:cNvSpPr>
          <p:nvPr/>
        </p:nvSpPr>
        <p:spPr>
          <a:xfrm>
            <a:off x="3986129" y="491385"/>
            <a:ext cx="7484725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Importance of Forest </a:t>
            </a:r>
            <a:r>
              <a:rPr lang="fr-FR" sz="2400" b="1" dirty="0" err="1">
                <a:solidFill>
                  <a:srgbClr val="10663E"/>
                </a:solidFill>
                <a:latin typeface="Montserrat" pitchFamily="2" charset="77"/>
                <a:cs typeface="Calibri"/>
              </a:rPr>
              <a:t>Ecosystems</a:t>
            </a:r>
            <a:endParaRPr lang="fr-FR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pic>
        <p:nvPicPr>
          <p:cNvPr id="23" name="Image 22" descr="Une image contenant plein air, plante, arbre, chêne&#10;&#10;Le contenu généré par l’IA peut être incorrect.">
            <a:extLst>
              <a:ext uri="{FF2B5EF4-FFF2-40B4-BE49-F238E27FC236}">
                <a16:creationId xmlns:a16="http://schemas.microsoft.com/office/drawing/2014/main" id="{34FE83BA-2B27-AC71-3C2F-69A2288971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73" y="1524380"/>
            <a:ext cx="4242215" cy="3809240"/>
          </a:xfrm>
          <a:prstGeom prst="rect">
            <a:avLst/>
          </a:prstGeom>
        </p:spPr>
      </p:pic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4A431FA-354E-1E34-8888-0BB790FA5146}"/>
              </a:ext>
            </a:extLst>
          </p:cNvPr>
          <p:cNvSpPr txBox="1">
            <a:spLocks/>
          </p:cNvSpPr>
          <p:nvPr/>
        </p:nvSpPr>
        <p:spPr>
          <a:xfrm>
            <a:off x="4931761" y="1561923"/>
            <a:ext cx="6257230" cy="380924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GB" sz="2400" b="1" dirty="0">
                <a:latin typeface="Montserrat" pitchFamily="2" charset="77"/>
              </a:rPr>
              <a:t>Carbon Sequestration:</a:t>
            </a:r>
            <a:r>
              <a:rPr lang="en-GB" sz="2400" dirty="0">
                <a:latin typeface="Montserrat" pitchFamily="2" charset="77"/>
              </a:rPr>
              <a:t> Forests as crucial carbon sinks in mitigating climate change.</a:t>
            </a:r>
          </a:p>
          <a:p>
            <a:pPr>
              <a:lnSpc>
                <a:spcPct val="160000"/>
              </a:lnSpc>
            </a:pPr>
            <a:r>
              <a:rPr lang="en-GB" sz="2400" b="1" dirty="0">
                <a:latin typeface="Montserrat" pitchFamily="2" charset="77"/>
              </a:rPr>
              <a:t>Water Regulation:</a:t>
            </a:r>
            <a:r>
              <a:rPr lang="en-GB" sz="2400" dirty="0">
                <a:latin typeface="Montserrat" pitchFamily="2" charset="77"/>
              </a:rPr>
              <a:t> Influence on hydrological cycles, water quality, and flood prevention.</a:t>
            </a:r>
          </a:p>
          <a:p>
            <a:pPr>
              <a:lnSpc>
                <a:spcPct val="160000"/>
              </a:lnSpc>
            </a:pPr>
            <a:r>
              <a:rPr lang="en-GB" sz="2400" b="1" dirty="0">
                <a:latin typeface="Montserrat" pitchFamily="2" charset="77"/>
              </a:rPr>
              <a:t>Habitat Stability:</a:t>
            </a:r>
            <a:r>
              <a:rPr lang="en-GB" sz="2400" dirty="0">
                <a:latin typeface="Montserrat" pitchFamily="2" charset="77"/>
              </a:rPr>
              <a:t> Providing shelter, breeding grounds, and resources for a vast array of species, particularly native flora.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DFE106E-DA7B-B8B3-1E74-9D140BCAF36E}"/>
              </a:ext>
            </a:extLst>
          </p:cNvPr>
          <p:cNvSpPr txBox="1"/>
          <p:nvPr/>
        </p:nvSpPr>
        <p:spPr>
          <a:xfrm>
            <a:off x="6284036" y="5546593"/>
            <a:ext cx="4841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0663E"/>
                </a:solidFill>
                <a:latin typeface="Montserrat" pitchFamily="2" charset="77"/>
              </a:rPr>
              <a:t>Healthy forest ecosystems help in the maintenance of plant diversity.</a:t>
            </a:r>
          </a:p>
        </p:txBody>
      </p:sp>
      <p:sp>
        <p:nvSpPr>
          <p:cNvPr id="26" name="Flèche vers la droite 25">
            <a:extLst>
              <a:ext uri="{FF2B5EF4-FFF2-40B4-BE49-F238E27FC236}">
                <a16:creationId xmlns:a16="http://schemas.microsoft.com/office/drawing/2014/main" id="{D85C55E1-85D4-E80E-194F-EA1D4A3A500B}"/>
              </a:ext>
            </a:extLst>
          </p:cNvPr>
          <p:cNvSpPr/>
          <p:nvPr/>
        </p:nvSpPr>
        <p:spPr>
          <a:xfrm>
            <a:off x="5257302" y="5688829"/>
            <a:ext cx="866089" cy="361857"/>
          </a:xfrm>
          <a:prstGeom prst="rightArrow">
            <a:avLst/>
          </a:prstGeom>
          <a:solidFill>
            <a:srgbClr val="F9DB0A"/>
          </a:solidFill>
          <a:ln>
            <a:solidFill>
              <a:srgbClr val="F9DB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250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AE63C-B36B-E45B-17E1-E9872FD64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C8C5F8-6D76-6C84-0706-755572E49FFF}"/>
              </a:ext>
            </a:extLst>
          </p:cNvPr>
          <p:cNvGrpSpPr/>
          <p:nvPr/>
        </p:nvGrpSpPr>
        <p:grpSpPr>
          <a:xfrm>
            <a:off x="0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63DB17C-5538-13B7-B3D0-6302D377FB9E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FF0DFB4-3CB2-94EA-1858-E3495F66BB62}"/>
              </a:ext>
            </a:extLst>
          </p:cNvPr>
          <p:cNvGrpSpPr/>
          <p:nvPr/>
        </p:nvGrpSpPr>
        <p:grpSpPr>
          <a:xfrm>
            <a:off x="11125372" y="6375400"/>
            <a:ext cx="116968" cy="116968"/>
            <a:chOff x="0" y="0"/>
            <a:chExt cx="1913890" cy="19138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A5F0D1B-C587-BB41-35AC-4B13683F82E0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752630B-C732-FA25-B5F3-2A606F6D71BE}"/>
              </a:ext>
            </a:extLst>
          </p:cNvPr>
          <p:cNvGrpSpPr/>
          <p:nvPr/>
        </p:nvGrpSpPr>
        <p:grpSpPr>
          <a:xfrm>
            <a:off x="11353886" y="6375400"/>
            <a:ext cx="116968" cy="116968"/>
            <a:chOff x="0" y="0"/>
            <a:chExt cx="1913890" cy="19138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51A30BF-C22A-8B68-8AA4-7D1A4574A32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754AE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E1A28EF-5729-42F0-10A5-996D405293A8}"/>
              </a:ext>
            </a:extLst>
          </p:cNvPr>
          <p:cNvGrpSpPr/>
          <p:nvPr/>
        </p:nvGrpSpPr>
        <p:grpSpPr>
          <a:xfrm>
            <a:off x="11582400" y="6375400"/>
            <a:ext cx="116968" cy="116968"/>
            <a:chOff x="0" y="0"/>
            <a:chExt cx="1913890" cy="191389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3481C58-CF1C-EA99-61F4-F4B638EEAED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DB09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0DD10F33-97CA-3ECC-336A-14639CC7FF80}"/>
              </a:ext>
            </a:extLst>
          </p:cNvPr>
          <p:cNvSpPr txBox="1">
            <a:spLocks/>
          </p:cNvSpPr>
          <p:nvPr/>
        </p:nvSpPr>
        <p:spPr>
          <a:xfrm>
            <a:off x="3390900" y="472443"/>
            <a:ext cx="8801099" cy="711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Looming Threat: Biodiversity Loss and Environmental Degradation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pic>
        <p:nvPicPr>
          <p:cNvPr id="21" name="Image 20" descr="Une image contenant plein air, paysage, ciel, nuage&#10;&#10;Le contenu généré par l’IA peut être incorrect.">
            <a:extLst>
              <a:ext uri="{FF2B5EF4-FFF2-40B4-BE49-F238E27FC236}">
                <a16:creationId xmlns:a16="http://schemas.microsoft.com/office/drawing/2014/main" id="{657AF602-AE87-2100-69DB-10C428EB17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46" y="1175186"/>
            <a:ext cx="4130727" cy="472574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8E97DD1-3A4B-E541-40EF-E0EF0DA186B5}"/>
              </a:ext>
            </a:extLst>
          </p:cNvPr>
          <p:cNvSpPr txBox="1"/>
          <p:nvPr/>
        </p:nvSpPr>
        <p:spPr>
          <a:xfrm>
            <a:off x="4952220" y="1579461"/>
            <a:ext cx="6329510" cy="392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indent="-228600" algn="just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Montserrat" pitchFamily="2" charset="77"/>
              </a:rPr>
              <a:t>Deforestation and land conversion</a:t>
            </a:r>
            <a:r>
              <a:rPr lang="en-GB" sz="2000" dirty="0">
                <a:latin typeface="Montserrat" pitchFamily="2" charset="77"/>
              </a:rPr>
              <a:t>: agricultural lands, urbanization.</a:t>
            </a:r>
          </a:p>
          <a:p>
            <a:pPr marL="685800" lvl="1" indent="-228600" algn="just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Montserrat" pitchFamily="2" charset="77"/>
              </a:rPr>
              <a:t>Forest wildfires</a:t>
            </a:r>
            <a:r>
              <a:rPr lang="en-GB" sz="2000" dirty="0">
                <a:latin typeface="Montserrat" pitchFamily="2" charset="77"/>
              </a:rPr>
              <a:t>: 400,000 ha burned every year in the Mediterranean region</a:t>
            </a:r>
          </a:p>
          <a:p>
            <a:pPr marL="685800" lvl="1" indent="-228600" algn="just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Montserrat" pitchFamily="2" charset="77"/>
              </a:rPr>
              <a:t>Unsustainable resource extraction</a:t>
            </a:r>
            <a:r>
              <a:rPr lang="en-GB" sz="2000" dirty="0">
                <a:latin typeface="Montserrat" pitchFamily="2" charset="77"/>
              </a:rPr>
              <a:t>: Over-harvesting of timber and non-wood forest products.</a:t>
            </a:r>
          </a:p>
          <a:p>
            <a:pPr marL="685800" lvl="1" indent="-228600" algn="just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Montserrat" pitchFamily="2" charset="77"/>
              </a:rPr>
              <a:t>Pest outbreaks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E23957F-6E62-49D2-9428-FD57B88AC6FF}"/>
              </a:ext>
            </a:extLst>
          </p:cNvPr>
          <p:cNvSpPr txBox="1"/>
          <p:nvPr/>
        </p:nvSpPr>
        <p:spPr>
          <a:xfrm>
            <a:off x="6440394" y="5575601"/>
            <a:ext cx="4841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0663E"/>
                </a:solidFill>
                <a:latin typeface="Montserrat" pitchFamily="2" charset="77"/>
              </a:rPr>
              <a:t>Reduced plant diversity, disrupted hydrology, increased CO₂ emissions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AC60494D-2A67-1693-EF5B-F9FE3E6E749B}"/>
              </a:ext>
            </a:extLst>
          </p:cNvPr>
          <p:cNvSpPr/>
          <p:nvPr/>
        </p:nvSpPr>
        <p:spPr>
          <a:xfrm>
            <a:off x="5422975" y="5725530"/>
            <a:ext cx="866089" cy="361857"/>
          </a:xfrm>
          <a:prstGeom prst="rightArrow">
            <a:avLst/>
          </a:prstGeom>
          <a:solidFill>
            <a:srgbClr val="F9DB0A"/>
          </a:solidFill>
          <a:ln>
            <a:solidFill>
              <a:srgbClr val="F9DB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97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449C3-9681-D243-F458-4699B59F8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E0EEBE1-9BC0-338A-FDAE-8A5F6DD1C3A9}"/>
              </a:ext>
            </a:extLst>
          </p:cNvPr>
          <p:cNvGrpSpPr/>
          <p:nvPr/>
        </p:nvGrpSpPr>
        <p:grpSpPr>
          <a:xfrm>
            <a:off x="14375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22E8AEB-AAF8-3334-5CC5-766C70A48EFD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8091D2C0-E1FA-1571-5E6D-138BF79F6F09}"/>
              </a:ext>
            </a:extLst>
          </p:cNvPr>
          <p:cNvGrpSpPr/>
          <p:nvPr/>
        </p:nvGrpSpPr>
        <p:grpSpPr>
          <a:xfrm>
            <a:off x="11125372" y="6375400"/>
            <a:ext cx="116968" cy="116968"/>
            <a:chOff x="0" y="0"/>
            <a:chExt cx="1913890" cy="19138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8A03F2D-412D-5580-5A8F-FEDE20F8BEE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882F124-7562-3860-F887-D065BC336373}"/>
              </a:ext>
            </a:extLst>
          </p:cNvPr>
          <p:cNvGrpSpPr/>
          <p:nvPr/>
        </p:nvGrpSpPr>
        <p:grpSpPr>
          <a:xfrm>
            <a:off x="11353886" y="6375400"/>
            <a:ext cx="116968" cy="116968"/>
            <a:chOff x="0" y="0"/>
            <a:chExt cx="1913890" cy="19138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A22B6DF-D88E-E47A-93DF-105D91250B12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754AE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073E232-A1D3-F162-C089-0128DDEA8216}"/>
              </a:ext>
            </a:extLst>
          </p:cNvPr>
          <p:cNvGrpSpPr/>
          <p:nvPr/>
        </p:nvGrpSpPr>
        <p:grpSpPr>
          <a:xfrm>
            <a:off x="11582400" y="6375400"/>
            <a:ext cx="116968" cy="116968"/>
            <a:chOff x="0" y="0"/>
            <a:chExt cx="1913890" cy="191389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1B8D363-1134-15D4-9EDD-97D5F706E00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DB09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79B15EAC-D0DA-21BF-F4AC-202A3F13A0F6}"/>
              </a:ext>
            </a:extLst>
          </p:cNvPr>
          <p:cNvSpPr txBox="1">
            <a:spLocks/>
          </p:cNvSpPr>
          <p:nvPr/>
        </p:nvSpPr>
        <p:spPr>
          <a:xfrm>
            <a:off x="4087729" y="802223"/>
            <a:ext cx="7484725" cy="711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Defining Sustainable Forest Management (SFM)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pic>
        <p:nvPicPr>
          <p:cNvPr id="11" name="Image 10" descr="Une image contenant plein air, rocher, sol, plante&#10;&#10;Le contenu généré par l’IA peut être incorrect.">
            <a:extLst>
              <a:ext uri="{FF2B5EF4-FFF2-40B4-BE49-F238E27FC236}">
                <a16:creationId xmlns:a16="http://schemas.microsoft.com/office/drawing/2014/main" id="{4735D76C-0C3F-68F6-FA9B-EE3E76F35C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86" y="802223"/>
            <a:ext cx="3422343" cy="496174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9320C34-8C20-A38E-13C8-42FD05DAF56C}"/>
              </a:ext>
            </a:extLst>
          </p:cNvPr>
          <p:cNvSpPr txBox="1"/>
          <p:nvPr/>
        </p:nvSpPr>
        <p:spPr>
          <a:xfrm>
            <a:off x="4321750" y="1595819"/>
            <a:ext cx="6803622" cy="3079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Maintain and enhance the </a:t>
            </a:r>
            <a:r>
              <a:rPr lang="en-GB" sz="2000" b="1" dirty="0">
                <a:latin typeface="Montserrat" pitchFamily="2" charset="77"/>
              </a:rPr>
              <a:t>long-term health and resilience</a:t>
            </a:r>
            <a:r>
              <a:rPr lang="en-GB" sz="2000" dirty="0">
                <a:latin typeface="Montserrat" pitchFamily="2" charset="77"/>
              </a:rPr>
              <a:t> of forest ecosystems.</a:t>
            </a: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Montserrat" pitchFamily="2" charset="77"/>
              </a:rPr>
              <a:t>Conserve biodiversity</a:t>
            </a:r>
            <a:r>
              <a:rPr lang="en-GB" sz="2000" dirty="0">
                <a:latin typeface="Montserrat" pitchFamily="2" charset="77"/>
              </a:rPr>
              <a:t>, including native flora.</a:t>
            </a: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Provide </a:t>
            </a:r>
            <a:r>
              <a:rPr lang="en-GB" sz="2000" b="1" dirty="0">
                <a:latin typeface="Montserrat" pitchFamily="2" charset="77"/>
              </a:rPr>
              <a:t>socio</a:t>
            </a:r>
            <a:r>
              <a:rPr lang="en-GB" sz="2000" dirty="0">
                <a:latin typeface="Montserrat" pitchFamily="2" charset="77"/>
              </a:rPr>
              <a:t>-</a:t>
            </a:r>
            <a:r>
              <a:rPr lang="en-GB" sz="2000" b="1" dirty="0">
                <a:latin typeface="Montserrat" pitchFamily="2" charset="77"/>
              </a:rPr>
              <a:t>economical benefits </a:t>
            </a:r>
            <a:r>
              <a:rPr lang="en-GB" sz="2000" dirty="0">
                <a:latin typeface="Montserrat" pitchFamily="2" charset="77"/>
              </a:rPr>
              <a:t>for present and future generations.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3685AF1-75A0-1D80-378B-CD81361F1C68}"/>
              </a:ext>
            </a:extLst>
          </p:cNvPr>
          <p:cNvSpPr txBox="1"/>
          <p:nvPr/>
        </p:nvSpPr>
        <p:spPr>
          <a:xfrm>
            <a:off x="5918132" y="5262181"/>
            <a:ext cx="5207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0663E"/>
                </a:solidFill>
                <a:latin typeface="Montserrat" pitchFamily="2" charset="77"/>
              </a:rPr>
              <a:t>Need to integrate conservation principles with socio-economic considerations</a:t>
            </a: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75F03B5A-CCDD-5DB2-B7F9-E695769381F8}"/>
              </a:ext>
            </a:extLst>
          </p:cNvPr>
          <p:cNvSpPr/>
          <p:nvPr/>
        </p:nvSpPr>
        <p:spPr>
          <a:xfrm>
            <a:off x="4900714" y="5412110"/>
            <a:ext cx="866089" cy="361857"/>
          </a:xfrm>
          <a:prstGeom prst="rightArrow">
            <a:avLst/>
          </a:prstGeom>
          <a:solidFill>
            <a:srgbClr val="F9DB0A"/>
          </a:solidFill>
          <a:ln>
            <a:solidFill>
              <a:srgbClr val="F9DB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86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E1394-3D9E-0C77-B8D8-DC4A4DCF4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0B988A-270D-D3C0-F8B6-B51878FD27F4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3D6192A-919A-C2CE-480B-42311E1793BA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5A86417-4B7B-80D5-CAA5-13D20DA1880F}"/>
              </a:ext>
            </a:extLst>
          </p:cNvPr>
          <p:cNvGrpSpPr/>
          <p:nvPr/>
        </p:nvGrpSpPr>
        <p:grpSpPr>
          <a:xfrm>
            <a:off x="11125372" y="6375400"/>
            <a:ext cx="116968" cy="116968"/>
            <a:chOff x="0" y="0"/>
            <a:chExt cx="1913890" cy="19138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3762B0-F403-1267-5DCD-72F2FE38B3B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998034F-86E6-521E-71D3-797BC0084721}"/>
              </a:ext>
            </a:extLst>
          </p:cNvPr>
          <p:cNvGrpSpPr/>
          <p:nvPr/>
        </p:nvGrpSpPr>
        <p:grpSpPr>
          <a:xfrm>
            <a:off x="11353886" y="6375400"/>
            <a:ext cx="116968" cy="116968"/>
            <a:chOff x="0" y="0"/>
            <a:chExt cx="1913890" cy="19138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4703E6C-AEBE-389A-2D82-31BB74EA16B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754AE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C6695D7-60C6-BEE4-E5CC-51598539FB78}"/>
              </a:ext>
            </a:extLst>
          </p:cNvPr>
          <p:cNvGrpSpPr/>
          <p:nvPr/>
        </p:nvGrpSpPr>
        <p:grpSpPr>
          <a:xfrm>
            <a:off x="11582400" y="6375400"/>
            <a:ext cx="116968" cy="116968"/>
            <a:chOff x="0" y="0"/>
            <a:chExt cx="1913890" cy="191389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0B42A88-69DA-5A56-C625-41152F42FD80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DB09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69422896-9389-BBF6-1C80-D923FEA983F3}"/>
              </a:ext>
            </a:extLst>
          </p:cNvPr>
          <p:cNvSpPr txBox="1">
            <a:spLocks/>
          </p:cNvSpPr>
          <p:nvPr/>
        </p:nvSpPr>
        <p:spPr>
          <a:xfrm>
            <a:off x="4087729" y="802223"/>
            <a:ext cx="7484725" cy="711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Defining Sustainable Forest Management (SFM)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pic>
        <p:nvPicPr>
          <p:cNvPr id="11" name="Image 10" descr="Une image contenant plein air, rocher, sol, plante&#10;&#10;Le contenu généré par l’IA peut être incorrect.">
            <a:extLst>
              <a:ext uri="{FF2B5EF4-FFF2-40B4-BE49-F238E27FC236}">
                <a16:creationId xmlns:a16="http://schemas.microsoft.com/office/drawing/2014/main" id="{AEF7C067-4643-83C0-22DF-E4606632A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86" y="802223"/>
            <a:ext cx="3422343" cy="496174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CC10762-CE1C-C5EB-D4C5-C2658631D8D3}"/>
              </a:ext>
            </a:extLst>
          </p:cNvPr>
          <p:cNvSpPr txBox="1"/>
          <p:nvPr/>
        </p:nvSpPr>
        <p:spPr>
          <a:xfrm>
            <a:off x="4321750" y="1595819"/>
            <a:ext cx="6803622" cy="327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Maintaining Natural Forest </a:t>
            </a:r>
            <a:r>
              <a:rPr lang="en-GB" sz="2000" b="1" dirty="0">
                <a:latin typeface="Montserrat" pitchFamily="2" charset="77"/>
              </a:rPr>
              <a:t>Structure</a:t>
            </a:r>
            <a:r>
              <a:rPr lang="en-GB" sz="2000" dirty="0">
                <a:latin typeface="Montserrat" pitchFamily="2" charset="77"/>
              </a:rPr>
              <a:t> and </a:t>
            </a:r>
            <a:r>
              <a:rPr lang="en-GB" sz="2000" b="1" dirty="0">
                <a:latin typeface="Montserrat" pitchFamily="2" charset="77"/>
              </a:rPr>
              <a:t>Composition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Conserving Key </a:t>
            </a:r>
            <a:r>
              <a:rPr lang="en-GB" sz="2000" b="1" dirty="0">
                <a:latin typeface="Montserrat" pitchFamily="2" charset="77"/>
              </a:rPr>
              <a:t>Habitats</a:t>
            </a:r>
            <a:r>
              <a:rPr lang="en-GB" sz="2000" dirty="0">
                <a:latin typeface="Montserrat" pitchFamily="2" charset="77"/>
              </a:rPr>
              <a:t> and </a:t>
            </a:r>
            <a:r>
              <a:rPr lang="en-GB" sz="2000" b="1" dirty="0">
                <a:latin typeface="Montserrat" pitchFamily="2" charset="77"/>
              </a:rPr>
              <a:t>Rare/Endangered Species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Minimizing Disturbance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Controlling </a:t>
            </a:r>
            <a:r>
              <a:rPr lang="en-GB" sz="2000" b="1" dirty="0">
                <a:latin typeface="Montserrat" pitchFamily="2" charset="77"/>
              </a:rPr>
              <a:t>Invasive Alien </a:t>
            </a:r>
            <a:r>
              <a:rPr lang="en-GB" sz="2000" dirty="0">
                <a:latin typeface="Montserrat" pitchFamily="2" charset="77"/>
              </a:rPr>
              <a:t>Species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itchFamily="2" charset="77"/>
              </a:rPr>
              <a:t>Promoting </a:t>
            </a:r>
            <a:r>
              <a:rPr lang="en-GB" sz="2000" b="1" dirty="0">
                <a:latin typeface="Montserrat" pitchFamily="2" charset="77"/>
              </a:rPr>
              <a:t>Natural Regeneration</a:t>
            </a:r>
          </a:p>
        </p:txBody>
      </p:sp>
    </p:spTree>
    <p:extLst>
      <p:ext uri="{BB962C8B-B14F-4D97-AF65-F5344CB8AC3E}">
        <p14:creationId xmlns:p14="http://schemas.microsoft.com/office/powerpoint/2010/main" val="368803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CDEF17-6D1B-D400-1EC1-9585AF1A2E7D}"/>
              </a:ext>
            </a:extLst>
          </p:cNvPr>
          <p:cNvSpPr txBox="1">
            <a:spLocks/>
          </p:cNvSpPr>
          <p:nvPr/>
        </p:nvSpPr>
        <p:spPr>
          <a:xfrm>
            <a:off x="4097675" y="459542"/>
            <a:ext cx="6638981" cy="711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RESTOR’MED FORESTS Lebanon - Menjez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pic>
        <p:nvPicPr>
          <p:cNvPr id="4" name="Picture 3" descr="A map of a forest&#10;&#10;Description automatically generated">
            <a:extLst>
              <a:ext uri="{FF2B5EF4-FFF2-40B4-BE49-F238E27FC236}">
                <a16:creationId xmlns:a16="http://schemas.microsoft.com/office/drawing/2014/main" id="{C4B4D7E9-0576-D7BD-E23A-5C5FE4A40B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/>
        </p:blipFill>
        <p:spPr>
          <a:xfrm>
            <a:off x="3392749" y="6016775"/>
            <a:ext cx="8640862" cy="61949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8D68AB33-CE98-9A64-8437-52271B81FD0C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95D9C14-442B-0DE5-B3CF-92F710DB0B04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CF129DD3-DB07-8E14-2448-CB48E46EFF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32" y="904270"/>
            <a:ext cx="3148582" cy="47443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B34707-DAB0-105A-40A2-DA44B2C13EB2}"/>
              </a:ext>
            </a:extLst>
          </p:cNvPr>
          <p:cNvSpPr txBox="1"/>
          <p:nvPr/>
        </p:nvSpPr>
        <p:spPr>
          <a:xfrm>
            <a:off x="3883532" y="4991836"/>
            <a:ext cx="8306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0663E"/>
                </a:solidFill>
                <a:latin typeface="Montserrat" pitchFamily="2" charset="77"/>
              </a:rPr>
              <a:t>Field work to collect scientific data</a:t>
            </a:r>
          </a:p>
          <a:p>
            <a:r>
              <a:rPr lang="en-GB" b="1" dirty="0">
                <a:solidFill>
                  <a:srgbClr val="10663E"/>
                </a:solidFill>
                <a:latin typeface="Montserrat" pitchFamily="2" charset="77"/>
              </a:rPr>
              <a:t>Community need assessment (roundtables with key stakeholders)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4D9765-2DD8-5B83-9760-3346A430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276" y="1002420"/>
            <a:ext cx="6776841" cy="389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578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4796B-B533-65EC-3C88-276645B9E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14775F5-BD33-763E-1FD4-E3AF01AC3ACE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C13DA90-DD8D-24E4-C6C7-DF808CC67091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8FEA55D-4E8B-014E-B458-E41A7BA940C4}"/>
              </a:ext>
            </a:extLst>
          </p:cNvPr>
          <p:cNvGrpSpPr/>
          <p:nvPr/>
        </p:nvGrpSpPr>
        <p:grpSpPr>
          <a:xfrm>
            <a:off x="11125372" y="6375400"/>
            <a:ext cx="116968" cy="116968"/>
            <a:chOff x="0" y="0"/>
            <a:chExt cx="1913890" cy="19138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56AFE41-44C4-A0D3-D769-B51B4F8193E8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D324F38-43E5-72E8-A743-45FC7D1DB4FB}"/>
              </a:ext>
            </a:extLst>
          </p:cNvPr>
          <p:cNvGrpSpPr/>
          <p:nvPr/>
        </p:nvGrpSpPr>
        <p:grpSpPr>
          <a:xfrm>
            <a:off x="11353886" y="6375400"/>
            <a:ext cx="116968" cy="116968"/>
            <a:chOff x="0" y="0"/>
            <a:chExt cx="1913890" cy="19138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F478E41-D6EC-0E54-C4FD-CD55BDFDA2A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754AE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EE32F12-FAD0-A6BC-396B-D5EA40E6E344}"/>
              </a:ext>
            </a:extLst>
          </p:cNvPr>
          <p:cNvGrpSpPr/>
          <p:nvPr/>
        </p:nvGrpSpPr>
        <p:grpSpPr>
          <a:xfrm>
            <a:off x="11582400" y="6375400"/>
            <a:ext cx="116968" cy="116968"/>
            <a:chOff x="0" y="0"/>
            <a:chExt cx="1913890" cy="191389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3B1DEA9-324D-2479-BD7D-F9B41E95CA0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DB09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FF96318F-EAC6-2639-5446-1867B6A3A339}"/>
              </a:ext>
            </a:extLst>
          </p:cNvPr>
          <p:cNvSpPr txBox="1">
            <a:spLocks/>
          </p:cNvSpPr>
          <p:nvPr/>
        </p:nvSpPr>
        <p:spPr>
          <a:xfrm>
            <a:off x="4097675" y="841225"/>
            <a:ext cx="7484725" cy="711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RESTOR’MED FORESTS Lebanon - Testimonials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BBD01D-0AC7-C9C6-03BD-6A10E3553D58}"/>
              </a:ext>
            </a:extLst>
          </p:cNvPr>
          <p:cNvSpPr/>
          <p:nvPr/>
        </p:nvSpPr>
        <p:spPr>
          <a:xfrm>
            <a:off x="3797362" y="2991007"/>
            <a:ext cx="3575955" cy="2708753"/>
          </a:xfrm>
          <a:prstGeom prst="roundRect">
            <a:avLst/>
          </a:prstGeom>
          <a:solidFill>
            <a:schemeClr val="tx2">
              <a:lumMod val="10000"/>
              <a:lumOff val="90000"/>
              <a:alpha val="46667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2000" b="1" dirty="0">
              <a:solidFill>
                <a:schemeClr val="tx1"/>
              </a:solidFill>
              <a:latin typeface="Montserrat" pitchFamily="2" charset="77"/>
            </a:endParaRPr>
          </a:p>
          <a:p>
            <a:pPr algn="just"/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Joseph </a:t>
            </a:r>
            <a:r>
              <a:rPr lang="en-GB" sz="2000" b="1" dirty="0" err="1">
                <a:solidFill>
                  <a:schemeClr val="tx1"/>
                </a:solidFill>
                <a:latin typeface="Montserrat" pitchFamily="2" charset="77"/>
              </a:rPr>
              <a:t>Mkhael</a:t>
            </a:r>
            <a:endParaRPr lang="en-GB" sz="2000" b="1" dirty="0">
              <a:solidFill>
                <a:schemeClr val="tx1"/>
              </a:solidFill>
              <a:latin typeface="Montserrat" pitchFamily="2" charset="77"/>
            </a:endParaRPr>
          </a:p>
          <a:p>
            <a:pPr algn="just"/>
            <a:endParaRPr lang="en-GB" dirty="0">
              <a:solidFill>
                <a:schemeClr val="tx1"/>
              </a:solidFill>
              <a:latin typeface="Montserrat" pitchFamily="2" charset="77"/>
            </a:endParaRPr>
          </a:p>
          <a:p>
            <a:pPr algn="just"/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“Now, we have faith in the success of any environmental project, when we have patience and faith, we could succeed”.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3DFE499-A6D7-D2D6-C79B-976A0AA2AAC2}"/>
              </a:ext>
            </a:extLst>
          </p:cNvPr>
          <p:cNvSpPr/>
          <p:nvPr/>
        </p:nvSpPr>
        <p:spPr>
          <a:xfrm>
            <a:off x="7947557" y="2991006"/>
            <a:ext cx="3751811" cy="2708753"/>
          </a:xfrm>
          <a:prstGeom prst="roundRect">
            <a:avLst/>
          </a:prstGeom>
          <a:solidFill>
            <a:schemeClr val="tx2">
              <a:lumMod val="10000"/>
              <a:lumOff val="90000"/>
              <a:alpha val="46667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Charbel Matta</a:t>
            </a:r>
          </a:p>
          <a:p>
            <a:pPr algn="just"/>
            <a:endParaRPr lang="en-GB" dirty="0">
              <a:solidFill>
                <a:schemeClr val="tx1"/>
              </a:solidFill>
              <a:latin typeface="Montserrat" pitchFamily="2" charset="77"/>
            </a:endParaRPr>
          </a:p>
          <a:p>
            <a:pPr algn="just"/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“By employing the local community, they are now part of the reserve and care for its protection”.</a:t>
            </a:r>
          </a:p>
        </p:txBody>
      </p:sp>
      <p:pic>
        <p:nvPicPr>
          <p:cNvPr id="18" name="Image 17" descr="Une image contenant habits, personne, ciel, Visage humain&#10;&#10;Le contenu généré par l’IA peut être incorrect.">
            <a:extLst>
              <a:ext uri="{FF2B5EF4-FFF2-40B4-BE49-F238E27FC236}">
                <a16:creationId xmlns:a16="http://schemas.microsoft.com/office/drawing/2014/main" id="{CDF21BDF-4E4E-3EE7-36B0-9EB3B6FB3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0309" y="1481828"/>
            <a:ext cx="2746271" cy="2515815"/>
          </a:xfrm>
          <a:prstGeom prst="rect">
            <a:avLst/>
          </a:prstGeom>
        </p:spPr>
      </p:pic>
      <p:pic>
        <p:nvPicPr>
          <p:cNvPr id="20" name="Image 19" descr="Une image contenant habits, personne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727EDD26-99F4-EBCD-DC8A-7FBF6D248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93496" l="9690" r="89922">
                        <a14:foregroundMark x1="36434" y1="15854" x2="36434" y2="15854"/>
                        <a14:foregroundMark x1="48062" y1="10976" x2="48062" y2="10976"/>
                        <a14:foregroundMark x1="47287" y1="10976" x2="47287" y2="10976"/>
                        <a14:foregroundMark x1="22093" y1="21138" x2="22093" y2="21138"/>
                        <a14:foregroundMark x1="16667" y1="26829" x2="16667" y2="26829"/>
                        <a14:foregroundMark x1="87597" y1="60569" x2="87597" y2="60569"/>
                        <a14:foregroundMark x1="51163" y1="93496" x2="51163" y2="93496"/>
                        <a14:foregroundMark x1="46512" y1="10976" x2="46512" y2="10976"/>
                        <a14:foregroundMark x1="46512" y1="10976" x2="46512" y2="10976"/>
                        <a14:foregroundMark x1="46512" y1="10976" x2="46512" y2="10976"/>
                        <a14:foregroundMark x1="46512" y1="10976" x2="46512" y2="109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0016" y="1552425"/>
            <a:ext cx="2523592" cy="2406215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085F2874-FA33-8B0D-AFBC-DEFF1AF6EE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32" y="904270"/>
            <a:ext cx="3148582" cy="4744324"/>
          </a:xfrm>
          <a:prstGeom prst="rect">
            <a:avLst/>
          </a:prstGeom>
        </p:spPr>
      </p:pic>
      <p:pic>
        <p:nvPicPr>
          <p:cNvPr id="22" name="Picture 3" descr="A map of a forest&#10;&#10;Description automatically generated">
            <a:extLst>
              <a:ext uri="{FF2B5EF4-FFF2-40B4-BE49-F238E27FC236}">
                <a16:creationId xmlns:a16="http://schemas.microsoft.com/office/drawing/2014/main" id="{A127D7E9-44E2-5140-D365-95FC9B14B9D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/>
        </p:blipFill>
        <p:spPr>
          <a:xfrm>
            <a:off x="3392749" y="6016775"/>
            <a:ext cx="8640862" cy="61949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167130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C07EE-585E-5F37-85A6-E06885D8A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071F592-19A0-E280-2F49-91B6360293AE}"/>
              </a:ext>
            </a:extLst>
          </p:cNvPr>
          <p:cNvGrpSpPr/>
          <p:nvPr/>
        </p:nvGrpSpPr>
        <p:grpSpPr>
          <a:xfrm>
            <a:off x="1849" y="0"/>
            <a:ext cx="3390900" cy="6858000"/>
            <a:chOff x="0" y="0"/>
            <a:chExt cx="1720568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93585A3-A82F-9431-C0F1-A8330187D8CE}"/>
                </a:ext>
              </a:extLst>
            </p:cNvPr>
            <p:cNvSpPr/>
            <p:nvPr/>
          </p:nvSpPr>
          <p:spPr>
            <a:xfrm>
              <a:off x="0" y="0"/>
              <a:ext cx="1720568" cy="3479800"/>
            </a:xfrm>
            <a:custGeom>
              <a:avLst/>
              <a:gdLst/>
              <a:ahLst/>
              <a:cxnLst/>
              <a:rect l="l" t="t" r="r" b="b"/>
              <a:pathLst>
                <a:path w="1720568" h="3479800">
                  <a:moveTo>
                    <a:pt x="0" y="0"/>
                  </a:moveTo>
                  <a:lnTo>
                    <a:pt x="1720568" y="0"/>
                  </a:lnTo>
                  <a:lnTo>
                    <a:pt x="17205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1673F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F4A55C06-62CF-7E65-54A4-E86BA0E78E3A}"/>
              </a:ext>
            </a:extLst>
          </p:cNvPr>
          <p:cNvGrpSpPr/>
          <p:nvPr/>
        </p:nvGrpSpPr>
        <p:grpSpPr>
          <a:xfrm>
            <a:off x="11125372" y="6375400"/>
            <a:ext cx="116968" cy="116968"/>
            <a:chOff x="0" y="0"/>
            <a:chExt cx="1913890" cy="19138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AA9A494-F9BF-A6A7-AF0E-6150A1A130A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B8D6C75-AE0A-60F6-DE95-30F2C76376E9}"/>
              </a:ext>
            </a:extLst>
          </p:cNvPr>
          <p:cNvGrpSpPr/>
          <p:nvPr/>
        </p:nvGrpSpPr>
        <p:grpSpPr>
          <a:xfrm>
            <a:off x="11353886" y="6375400"/>
            <a:ext cx="116968" cy="116968"/>
            <a:chOff x="0" y="0"/>
            <a:chExt cx="1913890" cy="19138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8F3C9FF-E8A0-594C-6964-8A19050AD0F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754AE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973EF56-42D5-5B77-201C-98E2F3D4BAD7}"/>
              </a:ext>
            </a:extLst>
          </p:cNvPr>
          <p:cNvGrpSpPr/>
          <p:nvPr/>
        </p:nvGrpSpPr>
        <p:grpSpPr>
          <a:xfrm>
            <a:off x="11582400" y="6375400"/>
            <a:ext cx="116968" cy="116968"/>
            <a:chOff x="0" y="0"/>
            <a:chExt cx="1913890" cy="191389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4FC5B5D-15E3-1C35-EE1B-84105A8C23D0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DB09"/>
            </a:solidFill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1B8BFE01-124B-1158-2D5F-C9D868AD9A5C}"/>
              </a:ext>
            </a:extLst>
          </p:cNvPr>
          <p:cNvSpPr txBox="1">
            <a:spLocks/>
          </p:cNvSpPr>
          <p:nvPr/>
        </p:nvSpPr>
        <p:spPr>
          <a:xfrm>
            <a:off x="4097675" y="645060"/>
            <a:ext cx="7484725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10663E"/>
                </a:solidFill>
                <a:latin typeface="Montserrat" pitchFamily="2" charset="77"/>
                <a:cs typeface="Calibri"/>
              </a:rPr>
              <a:t>Community-Based Management Models </a:t>
            </a:r>
            <a:endParaRPr lang="en-GB" sz="2400" b="1" dirty="0">
              <a:solidFill>
                <a:srgbClr val="10663E"/>
              </a:solidFill>
              <a:latin typeface="Montserrat" pitchFamily="2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AE8A998-4501-AEDD-16A0-F7D91C069370}"/>
              </a:ext>
            </a:extLst>
          </p:cNvPr>
          <p:cNvSpPr txBox="1"/>
          <p:nvPr/>
        </p:nvSpPr>
        <p:spPr>
          <a:xfrm>
            <a:off x="4967592" y="1512841"/>
            <a:ext cx="6157780" cy="503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Montserrat" pitchFamily="2" charset="77"/>
              </a:rPr>
              <a:t>Participatory Decision-Making</a:t>
            </a:r>
            <a:r>
              <a:rPr lang="en-GB" dirty="0">
                <a:latin typeface="Montserrat" pitchFamily="2" charset="77"/>
              </a:rPr>
              <a:t>: Involving communities in planning, implementation, and monitoring of forest management activities.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Montserrat" pitchFamily="2" charset="77"/>
              </a:rPr>
              <a:t>Sustainable Harvesting Practices</a:t>
            </a:r>
            <a:r>
              <a:rPr lang="en-GB" dirty="0">
                <a:latin typeface="Montserrat" pitchFamily="2" charset="77"/>
              </a:rPr>
              <a:t>: Based on traditional ecological knowledge and the dependence of the communities on the forest resources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Montserrat" pitchFamily="2" charset="77"/>
              </a:rPr>
              <a:t>Land-Use Planning</a:t>
            </a:r>
            <a:r>
              <a:rPr lang="en-GB" dirty="0">
                <a:latin typeface="Montserrat" pitchFamily="2" charset="77"/>
              </a:rPr>
              <a:t>: Collaboratively developing strategies that balance conservation with community needs.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latin typeface="Montserrat" pitchFamily="2" charset="77"/>
            </a:endParaRPr>
          </a:p>
        </p:txBody>
      </p:sp>
      <p:pic>
        <p:nvPicPr>
          <p:cNvPr id="12" name="Image 11" descr="Une image contenant plein air, plante, arbre, ciel&#10;&#10;Le contenu généré par l’IA peut être incorrect.">
            <a:extLst>
              <a:ext uri="{FF2B5EF4-FFF2-40B4-BE49-F238E27FC236}">
                <a16:creationId xmlns:a16="http://schemas.microsoft.com/office/drawing/2014/main" id="{0E1289D4-513D-F5CF-869A-F4661D4235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656" y="1472438"/>
            <a:ext cx="4582936" cy="46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65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973</Words>
  <Application>Microsoft Macintosh PowerPoint</Application>
  <PresentationFormat>Grand écran</PresentationFormat>
  <Paragraphs>115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Helvetica</vt:lpstr>
      <vt:lpstr>Montserrat</vt:lpstr>
      <vt:lpstr>Montserrat Ultra-Bold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Joelle SALAMEH</dc:creator>
  <cp:lastModifiedBy>Joelle SALAMEH</cp:lastModifiedBy>
  <cp:revision>4</cp:revision>
  <dcterms:created xsi:type="dcterms:W3CDTF">2025-04-06T19:26:30Z</dcterms:created>
  <dcterms:modified xsi:type="dcterms:W3CDTF">2025-04-08T06:24:27Z</dcterms:modified>
</cp:coreProperties>
</file>